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1B7A0-DCB1-4A4D-B8B8-C8B3F76D4D1B}" v="29" dt="2022-08-02T01:14:36.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9" d="100"/>
          <a:sy n="89" d="100"/>
        </p:scale>
        <p:origin x="132" y="9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13476B-E633-463A-96A5-011B71F6B13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EE0523-1570-46A8-AFE9-22FC6228145F}">
      <dgm:prSet/>
      <dgm:spPr/>
      <dgm:t>
        <a:bodyPr/>
        <a:lstStyle/>
        <a:p>
          <a:pPr>
            <a:lnSpc>
              <a:spcPct val="100000"/>
            </a:lnSpc>
          </a:pPr>
          <a:r>
            <a:rPr lang="en-US"/>
            <a:t>Metadata management is key to a data warehouse solution. So the understanding is important. </a:t>
          </a:r>
        </a:p>
      </dgm:t>
    </dgm:pt>
    <dgm:pt modelId="{EAEBB0B6-882D-4906-B7C4-75F9541BCE86}" type="parTrans" cxnId="{47EB24B2-92FF-4B55-A8D3-F06AFBB92E64}">
      <dgm:prSet/>
      <dgm:spPr/>
      <dgm:t>
        <a:bodyPr/>
        <a:lstStyle/>
        <a:p>
          <a:endParaRPr lang="en-US"/>
        </a:p>
      </dgm:t>
    </dgm:pt>
    <dgm:pt modelId="{99062F14-5F0F-4C17-AA93-6C489FD6FD63}" type="sibTrans" cxnId="{47EB24B2-92FF-4B55-A8D3-F06AFBB92E64}">
      <dgm:prSet/>
      <dgm:spPr/>
      <dgm:t>
        <a:bodyPr/>
        <a:lstStyle/>
        <a:p>
          <a:endParaRPr lang="en-US"/>
        </a:p>
      </dgm:t>
    </dgm:pt>
    <dgm:pt modelId="{8592CD3D-2556-44CD-98EC-296A049C399E}">
      <dgm:prSet/>
      <dgm:spPr/>
      <dgm:t>
        <a:bodyPr/>
        <a:lstStyle/>
        <a:p>
          <a:pPr>
            <a:lnSpc>
              <a:spcPct val="100000"/>
            </a:lnSpc>
          </a:pPr>
          <a:r>
            <a:rPr lang="en-US" dirty="0"/>
            <a:t>A lack of management will lead to lackluster data analysis. </a:t>
          </a:r>
        </a:p>
      </dgm:t>
    </dgm:pt>
    <dgm:pt modelId="{8002CE04-EB92-4908-ABD8-52A8885F6408}" type="parTrans" cxnId="{D103F948-0D6B-4803-BCB8-6C9E17331442}">
      <dgm:prSet/>
      <dgm:spPr/>
      <dgm:t>
        <a:bodyPr/>
        <a:lstStyle/>
        <a:p>
          <a:endParaRPr lang="en-US"/>
        </a:p>
      </dgm:t>
    </dgm:pt>
    <dgm:pt modelId="{D2E0BF9C-EDE2-4A38-8D6A-A91B559CFA5C}" type="sibTrans" cxnId="{D103F948-0D6B-4803-BCB8-6C9E17331442}">
      <dgm:prSet/>
      <dgm:spPr/>
      <dgm:t>
        <a:bodyPr/>
        <a:lstStyle/>
        <a:p>
          <a:endParaRPr lang="en-US"/>
        </a:p>
      </dgm:t>
    </dgm:pt>
    <dgm:pt modelId="{209D1F28-1B2A-4953-9597-32813CB5D723}">
      <dgm:prSet/>
      <dgm:spPr/>
      <dgm:t>
        <a:bodyPr/>
        <a:lstStyle/>
        <a:p>
          <a:pPr>
            <a:lnSpc>
              <a:spcPct val="100000"/>
            </a:lnSpc>
          </a:pPr>
          <a:r>
            <a:rPr lang="en-US"/>
            <a:t>Data warehouse and big data are two systems that have had issues working together in the past. </a:t>
          </a:r>
        </a:p>
      </dgm:t>
    </dgm:pt>
    <dgm:pt modelId="{BFE03066-C384-41A4-95CD-787C670F06A7}" type="parTrans" cxnId="{0336EBD2-0DCD-4BF0-9167-8B1DA1CDE1C0}">
      <dgm:prSet/>
      <dgm:spPr/>
      <dgm:t>
        <a:bodyPr/>
        <a:lstStyle/>
        <a:p>
          <a:endParaRPr lang="en-US"/>
        </a:p>
      </dgm:t>
    </dgm:pt>
    <dgm:pt modelId="{36AA5746-AE31-4832-8F18-0F34290D7639}" type="sibTrans" cxnId="{0336EBD2-0DCD-4BF0-9167-8B1DA1CDE1C0}">
      <dgm:prSet/>
      <dgm:spPr/>
      <dgm:t>
        <a:bodyPr/>
        <a:lstStyle/>
        <a:p>
          <a:endParaRPr lang="en-US"/>
        </a:p>
      </dgm:t>
    </dgm:pt>
    <dgm:pt modelId="{C2ADEA72-7584-43A5-B5D0-F102F85451C6}" type="pres">
      <dgm:prSet presAssocID="{C513476B-E633-463A-96A5-011B71F6B13B}" presName="root" presStyleCnt="0">
        <dgm:presLayoutVars>
          <dgm:dir/>
          <dgm:resizeHandles val="exact"/>
        </dgm:presLayoutVars>
      </dgm:prSet>
      <dgm:spPr/>
    </dgm:pt>
    <dgm:pt modelId="{DBF3F6DB-1508-4FDD-A60F-332FDA210CAE}" type="pres">
      <dgm:prSet presAssocID="{4FEE0523-1570-46A8-AFE9-22FC6228145F}" presName="compNode" presStyleCnt="0"/>
      <dgm:spPr/>
    </dgm:pt>
    <dgm:pt modelId="{99E06D86-6FEA-4DA1-BD5B-6B075A226E85}" type="pres">
      <dgm:prSet presAssocID="{4FEE0523-1570-46A8-AFE9-22FC622814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A3C0DF-134D-4C90-8190-93AC35DF444E}" type="pres">
      <dgm:prSet presAssocID="{4FEE0523-1570-46A8-AFE9-22FC6228145F}" presName="spaceRect" presStyleCnt="0"/>
      <dgm:spPr/>
    </dgm:pt>
    <dgm:pt modelId="{D6E86FCD-0C25-47AF-B052-4487AD2F5028}" type="pres">
      <dgm:prSet presAssocID="{4FEE0523-1570-46A8-AFE9-22FC6228145F}" presName="textRect" presStyleLbl="revTx" presStyleIdx="0" presStyleCnt="3">
        <dgm:presLayoutVars>
          <dgm:chMax val="1"/>
          <dgm:chPref val="1"/>
        </dgm:presLayoutVars>
      </dgm:prSet>
      <dgm:spPr/>
    </dgm:pt>
    <dgm:pt modelId="{402C92C2-59A7-4C29-81E1-60A1D173996E}" type="pres">
      <dgm:prSet presAssocID="{99062F14-5F0F-4C17-AA93-6C489FD6FD63}" presName="sibTrans" presStyleCnt="0"/>
      <dgm:spPr/>
    </dgm:pt>
    <dgm:pt modelId="{4F17581E-C11F-4083-8018-3AA6CC1FE961}" type="pres">
      <dgm:prSet presAssocID="{8592CD3D-2556-44CD-98EC-296A049C399E}" presName="compNode" presStyleCnt="0"/>
      <dgm:spPr/>
    </dgm:pt>
    <dgm:pt modelId="{0D737D20-D6C1-4CED-96CA-7E4B5B2E04A8}" type="pres">
      <dgm:prSet presAssocID="{8592CD3D-2556-44CD-98EC-296A049C399E}" presName="iconRect" presStyleLbl="node1" presStyleIdx="1" presStyleCnt="3" custLinFactNeighborX="0" custLinFactNeighborY="806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903D1CBF-ACDD-4127-84AD-F68244B84DF1}" type="pres">
      <dgm:prSet presAssocID="{8592CD3D-2556-44CD-98EC-296A049C399E}" presName="spaceRect" presStyleCnt="0"/>
      <dgm:spPr/>
    </dgm:pt>
    <dgm:pt modelId="{DB549E2F-BE05-403D-A606-2FF6ED08D235}" type="pres">
      <dgm:prSet presAssocID="{8592CD3D-2556-44CD-98EC-296A049C399E}" presName="textRect" presStyleLbl="revTx" presStyleIdx="1" presStyleCnt="3">
        <dgm:presLayoutVars>
          <dgm:chMax val="1"/>
          <dgm:chPref val="1"/>
        </dgm:presLayoutVars>
      </dgm:prSet>
      <dgm:spPr/>
    </dgm:pt>
    <dgm:pt modelId="{C154BB5F-CBF9-40DC-BB20-422B1AEA3A57}" type="pres">
      <dgm:prSet presAssocID="{D2E0BF9C-EDE2-4A38-8D6A-A91B559CFA5C}" presName="sibTrans" presStyleCnt="0"/>
      <dgm:spPr/>
    </dgm:pt>
    <dgm:pt modelId="{D6B1569D-E621-4553-A20C-4BD04FC5A39B}" type="pres">
      <dgm:prSet presAssocID="{209D1F28-1B2A-4953-9597-32813CB5D723}" presName="compNode" presStyleCnt="0"/>
      <dgm:spPr/>
    </dgm:pt>
    <dgm:pt modelId="{EA80190D-A4CF-45D8-B046-3C568907CC7F}" type="pres">
      <dgm:prSet presAssocID="{209D1F28-1B2A-4953-9597-32813CB5D7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E8108CE8-C3EF-4423-8C36-B954140025A3}" type="pres">
      <dgm:prSet presAssocID="{209D1F28-1B2A-4953-9597-32813CB5D723}" presName="spaceRect" presStyleCnt="0"/>
      <dgm:spPr/>
    </dgm:pt>
    <dgm:pt modelId="{CBED0CBE-2B55-4344-B8FD-5B2BC735E27A}" type="pres">
      <dgm:prSet presAssocID="{209D1F28-1B2A-4953-9597-32813CB5D723}" presName="textRect" presStyleLbl="revTx" presStyleIdx="2" presStyleCnt="3">
        <dgm:presLayoutVars>
          <dgm:chMax val="1"/>
          <dgm:chPref val="1"/>
        </dgm:presLayoutVars>
      </dgm:prSet>
      <dgm:spPr/>
    </dgm:pt>
  </dgm:ptLst>
  <dgm:cxnLst>
    <dgm:cxn modelId="{CC8FE731-3471-4922-B191-BBEC0A1C53BC}" type="presOf" srcId="{209D1F28-1B2A-4953-9597-32813CB5D723}" destId="{CBED0CBE-2B55-4344-B8FD-5B2BC735E27A}" srcOrd="0" destOrd="0" presId="urn:microsoft.com/office/officeart/2018/2/layout/IconLabelList"/>
    <dgm:cxn modelId="{92337B5D-C1EA-40C6-B56E-AEEC8AC6A3EC}" type="presOf" srcId="{8592CD3D-2556-44CD-98EC-296A049C399E}" destId="{DB549E2F-BE05-403D-A606-2FF6ED08D235}" srcOrd="0" destOrd="0" presId="urn:microsoft.com/office/officeart/2018/2/layout/IconLabelList"/>
    <dgm:cxn modelId="{32F85542-E1F7-40A7-9C0C-A6AD623B9BD2}" type="presOf" srcId="{4FEE0523-1570-46A8-AFE9-22FC6228145F}" destId="{D6E86FCD-0C25-47AF-B052-4487AD2F5028}" srcOrd="0" destOrd="0" presId="urn:microsoft.com/office/officeart/2018/2/layout/IconLabelList"/>
    <dgm:cxn modelId="{D103F948-0D6B-4803-BCB8-6C9E17331442}" srcId="{C513476B-E633-463A-96A5-011B71F6B13B}" destId="{8592CD3D-2556-44CD-98EC-296A049C399E}" srcOrd="1" destOrd="0" parTransId="{8002CE04-EB92-4908-ABD8-52A8885F6408}" sibTransId="{D2E0BF9C-EDE2-4A38-8D6A-A91B559CFA5C}"/>
    <dgm:cxn modelId="{90D23559-891D-4FF4-9664-00DF2E5BEF3E}" type="presOf" srcId="{C513476B-E633-463A-96A5-011B71F6B13B}" destId="{C2ADEA72-7584-43A5-B5D0-F102F85451C6}" srcOrd="0" destOrd="0" presId="urn:microsoft.com/office/officeart/2018/2/layout/IconLabelList"/>
    <dgm:cxn modelId="{47EB24B2-92FF-4B55-A8D3-F06AFBB92E64}" srcId="{C513476B-E633-463A-96A5-011B71F6B13B}" destId="{4FEE0523-1570-46A8-AFE9-22FC6228145F}" srcOrd="0" destOrd="0" parTransId="{EAEBB0B6-882D-4906-B7C4-75F9541BCE86}" sibTransId="{99062F14-5F0F-4C17-AA93-6C489FD6FD63}"/>
    <dgm:cxn modelId="{0336EBD2-0DCD-4BF0-9167-8B1DA1CDE1C0}" srcId="{C513476B-E633-463A-96A5-011B71F6B13B}" destId="{209D1F28-1B2A-4953-9597-32813CB5D723}" srcOrd="2" destOrd="0" parTransId="{BFE03066-C384-41A4-95CD-787C670F06A7}" sibTransId="{36AA5746-AE31-4832-8F18-0F34290D7639}"/>
    <dgm:cxn modelId="{E53C5757-868C-4D0A-99A2-7E11B7D8708D}" type="presParOf" srcId="{C2ADEA72-7584-43A5-B5D0-F102F85451C6}" destId="{DBF3F6DB-1508-4FDD-A60F-332FDA210CAE}" srcOrd="0" destOrd="0" presId="urn:microsoft.com/office/officeart/2018/2/layout/IconLabelList"/>
    <dgm:cxn modelId="{CB43895E-0CDE-4BA5-8862-D779B2C55F91}" type="presParOf" srcId="{DBF3F6DB-1508-4FDD-A60F-332FDA210CAE}" destId="{99E06D86-6FEA-4DA1-BD5B-6B075A226E85}" srcOrd="0" destOrd="0" presId="urn:microsoft.com/office/officeart/2018/2/layout/IconLabelList"/>
    <dgm:cxn modelId="{2EBC3622-6EE5-477F-AFD1-7B5F0146D012}" type="presParOf" srcId="{DBF3F6DB-1508-4FDD-A60F-332FDA210CAE}" destId="{A7A3C0DF-134D-4C90-8190-93AC35DF444E}" srcOrd="1" destOrd="0" presId="urn:microsoft.com/office/officeart/2018/2/layout/IconLabelList"/>
    <dgm:cxn modelId="{E6C32C84-E395-4F29-883C-9C23DC2D8DB3}" type="presParOf" srcId="{DBF3F6DB-1508-4FDD-A60F-332FDA210CAE}" destId="{D6E86FCD-0C25-47AF-B052-4487AD2F5028}" srcOrd="2" destOrd="0" presId="urn:microsoft.com/office/officeart/2018/2/layout/IconLabelList"/>
    <dgm:cxn modelId="{E12FA109-4572-44CB-BE37-FE4BB86A0D5E}" type="presParOf" srcId="{C2ADEA72-7584-43A5-B5D0-F102F85451C6}" destId="{402C92C2-59A7-4C29-81E1-60A1D173996E}" srcOrd="1" destOrd="0" presId="urn:microsoft.com/office/officeart/2018/2/layout/IconLabelList"/>
    <dgm:cxn modelId="{1F2A7B55-6754-4DC8-89CA-4DBEF6942D4D}" type="presParOf" srcId="{C2ADEA72-7584-43A5-B5D0-F102F85451C6}" destId="{4F17581E-C11F-4083-8018-3AA6CC1FE961}" srcOrd="2" destOrd="0" presId="urn:microsoft.com/office/officeart/2018/2/layout/IconLabelList"/>
    <dgm:cxn modelId="{CE607AC1-1AD7-4B32-AC91-7C5363C8E977}" type="presParOf" srcId="{4F17581E-C11F-4083-8018-3AA6CC1FE961}" destId="{0D737D20-D6C1-4CED-96CA-7E4B5B2E04A8}" srcOrd="0" destOrd="0" presId="urn:microsoft.com/office/officeart/2018/2/layout/IconLabelList"/>
    <dgm:cxn modelId="{541BAF9F-AF5C-48FC-BCC8-81F828EBAB7C}" type="presParOf" srcId="{4F17581E-C11F-4083-8018-3AA6CC1FE961}" destId="{903D1CBF-ACDD-4127-84AD-F68244B84DF1}" srcOrd="1" destOrd="0" presId="urn:microsoft.com/office/officeart/2018/2/layout/IconLabelList"/>
    <dgm:cxn modelId="{253BC810-2840-49DC-A51C-638F37E07EE7}" type="presParOf" srcId="{4F17581E-C11F-4083-8018-3AA6CC1FE961}" destId="{DB549E2F-BE05-403D-A606-2FF6ED08D235}" srcOrd="2" destOrd="0" presId="urn:microsoft.com/office/officeart/2018/2/layout/IconLabelList"/>
    <dgm:cxn modelId="{76D6C292-2BF8-4138-BD89-3CD8A66D5491}" type="presParOf" srcId="{C2ADEA72-7584-43A5-B5D0-F102F85451C6}" destId="{C154BB5F-CBF9-40DC-BB20-422B1AEA3A57}" srcOrd="3" destOrd="0" presId="urn:microsoft.com/office/officeart/2018/2/layout/IconLabelList"/>
    <dgm:cxn modelId="{5D99F6AD-86A8-4D9C-95FF-EEB97D9B5E95}" type="presParOf" srcId="{C2ADEA72-7584-43A5-B5D0-F102F85451C6}" destId="{D6B1569D-E621-4553-A20C-4BD04FC5A39B}" srcOrd="4" destOrd="0" presId="urn:microsoft.com/office/officeart/2018/2/layout/IconLabelList"/>
    <dgm:cxn modelId="{9D949E75-B485-4288-8843-1F876300A035}" type="presParOf" srcId="{D6B1569D-E621-4553-A20C-4BD04FC5A39B}" destId="{EA80190D-A4CF-45D8-B046-3C568907CC7F}" srcOrd="0" destOrd="0" presId="urn:microsoft.com/office/officeart/2018/2/layout/IconLabelList"/>
    <dgm:cxn modelId="{1113F8A6-BE5F-4DE4-8525-39262434D147}" type="presParOf" srcId="{D6B1569D-E621-4553-A20C-4BD04FC5A39B}" destId="{E8108CE8-C3EF-4423-8C36-B954140025A3}" srcOrd="1" destOrd="0" presId="urn:microsoft.com/office/officeart/2018/2/layout/IconLabelList"/>
    <dgm:cxn modelId="{1BDDAE0B-2066-44E5-A5CF-686CA4C403EE}" type="presParOf" srcId="{D6B1569D-E621-4553-A20C-4BD04FC5A39B}" destId="{CBED0CBE-2B55-4344-B8FD-5B2BC735E27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39222D-3F7E-4971-9DD6-DDF78E4C12D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4790045-F2C4-4ACC-B645-045A476EAC6D}">
      <dgm:prSet/>
      <dgm:spPr/>
      <dgm:t>
        <a:bodyPr/>
        <a:lstStyle/>
        <a:p>
          <a:pPr>
            <a:lnSpc>
              <a:spcPct val="100000"/>
            </a:lnSpc>
          </a:pPr>
          <a:r>
            <a:rPr lang="en-US" dirty="0"/>
            <a:t>Metadata Management Systems (MMS) are key for stakeholders. Analysis is impossible otherwise.</a:t>
          </a:r>
        </a:p>
      </dgm:t>
    </dgm:pt>
    <dgm:pt modelId="{74DC476B-4B03-4EF6-A2E9-86E179CDDB48}" type="parTrans" cxnId="{8E79947A-D0A7-4B00-8D16-EC939DE71BBD}">
      <dgm:prSet/>
      <dgm:spPr/>
      <dgm:t>
        <a:bodyPr/>
        <a:lstStyle/>
        <a:p>
          <a:endParaRPr lang="en-US"/>
        </a:p>
      </dgm:t>
    </dgm:pt>
    <dgm:pt modelId="{C51E8F71-D1FA-4AC4-B18C-6096ABA88E91}" type="sibTrans" cxnId="{8E79947A-D0A7-4B00-8D16-EC939DE71BBD}">
      <dgm:prSet/>
      <dgm:spPr/>
      <dgm:t>
        <a:bodyPr/>
        <a:lstStyle/>
        <a:p>
          <a:pPr>
            <a:lnSpc>
              <a:spcPct val="100000"/>
            </a:lnSpc>
          </a:pPr>
          <a:endParaRPr lang="en-US"/>
        </a:p>
      </dgm:t>
    </dgm:pt>
    <dgm:pt modelId="{21A9BAF4-4A72-4026-B8DF-8966D021DB18}">
      <dgm:prSet/>
      <dgm:spPr/>
      <dgm:t>
        <a:bodyPr/>
        <a:lstStyle/>
        <a:p>
          <a:pPr>
            <a:lnSpc>
              <a:spcPct val="100000"/>
            </a:lnSpc>
          </a:pPr>
          <a:r>
            <a:rPr lang="en-US"/>
            <a:t>Reduction of warehouse workload and effective ETL process.</a:t>
          </a:r>
        </a:p>
      </dgm:t>
    </dgm:pt>
    <dgm:pt modelId="{B26867F1-CE1C-467A-BCA0-2CE2D9944FF6}" type="parTrans" cxnId="{03045357-351F-4AD8-8817-CA096F5883BA}">
      <dgm:prSet/>
      <dgm:spPr/>
      <dgm:t>
        <a:bodyPr/>
        <a:lstStyle/>
        <a:p>
          <a:endParaRPr lang="en-US"/>
        </a:p>
      </dgm:t>
    </dgm:pt>
    <dgm:pt modelId="{7E83B45B-B237-4584-9975-FA2816704736}" type="sibTrans" cxnId="{03045357-351F-4AD8-8817-CA096F5883BA}">
      <dgm:prSet/>
      <dgm:spPr/>
      <dgm:t>
        <a:bodyPr/>
        <a:lstStyle/>
        <a:p>
          <a:pPr>
            <a:lnSpc>
              <a:spcPct val="100000"/>
            </a:lnSpc>
          </a:pPr>
          <a:endParaRPr lang="en-US"/>
        </a:p>
      </dgm:t>
    </dgm:pt>
    <dgm:pt modelId="{B14A51FF-8672-4C59-B3F3-6D1EC32CB130}">
      <dgm:prSet/>
      <dgm:spPr/>
      <dgm:t>
        <a:bodyPr/>
        <a:lstStyle/>
        <a:p>
          <a:pPr>
            <a:lnSpc>
              <a:spcPct val="100000"/>
            </a:lnSpc>
          </a:pPr>
          <a:r>
            <a:rPr lang="en-US"/>
            <a:t>MMS is descriptive, defines data, can consists of work scheduling and business events.</a:t>
          </a:r>
        </a:p>
      </dgm:t>
    </dgm:pt>
    <dgm:pt modelId="{9C8EE1A9-CF86-459C-88DB-AFA2CED4959F}" type="parTrans" cxnId="{29C74967-BCBA-44D3-A02D-2EBAA01D9302}">
      <dgm:prSet/>
      <dgm:spPr/>
      <dgm:t>
        <a:bodyPr/>
        <a:lstStyle/>
        <a:p>
          <a:endParaRPr lang="en-US"/>
        </a:p>
      </dgm:t>
    </dgm:pt>
    <dgm:pt modelId="{C8822531-1F68-4E24-A7EA-C6B4E194F5D7}" type="sibTrans" cxnId="{29C74967-BCBA-44D3-A02D-2EBAA01D9302}">
      <dgm:prSet/>
      <dgm:spPr/>
      <dgm:t>
        <a:bodyPr/>
        <a:lstStyle/>
        <a:p>
          <a:pPr>
            <a:lnSpc>
              <a:spcPct val="100000"/>
            </a:lnSpc>
          </a:pPr>
          <a:endParaRPr lang="en-US"/>
        </a:p>
      </dgm:t>
    </dgm:pt>
    <dgm:pt modelId="{4B425249-B79A-40A9-A6C6-16CC8F02B800}">
      <dgm:prSet/>
      <dgm:spPr/>
      <dgm:t>
        <a:bodyPr/>
        <a:lstStyle/>
        <a:p>
          <a:pPr>
            <a:lnSpc>
              <a:spcPct val="100000"/>
            </a:lnSpc>
          </a:pPr>
          <a:r>
            <a:rPr lang="en-US"/>
            <a:t>Technical and business metadata types.</a:t>
          </a:r>
        </a:p>
      </dgm:t>
    </dgm:pt>
    <dgm:pt modelId="{4D605974-BD98-4FB3-9C6D-F91B1FB34640}" type="parTrans" cxnId="{35D369C0-2812-4BF4-A8A1-56E2AFA41A17}">
      <dgm:prSet/>
      <dgm:spPr/>
      <dgm:t>
        <a:bodyPr/>
        <a:lstStyle/>
        <a:p>
          <a:endParaRPr lang="en-US"/>
        </a:p>
      </dgm:t>
    </dgm:pt>
    <dgm:pt modelId="{2ECF27A2-9EE4-4C1F-A82B-115E16B3D832}" type="sibTrans" cxnId="{35D369C0-2812-4BF4-A8A1-56E2AFA41A17}">
      <dgm:prSet/>
      <dgm:spPr/>
      <dgm:t>
        <a:bodyPr/>
        <a:lstStyle/>
        <a:p>
          <a:endParaRPr lang="en-US"/>
        </a:p>
      </dgm:t>
    </dgm:pt>
    <dgm:pt modelId="{9865CA18-8459-4023-A78D-3104C4C14587}" type="pres">
      <dgm:prSet presAssocID="{D239222D-3F7E-4971-9DD6-DDF78E4C12D5}" presName="root" presStyleCnt="0">
        <dgm:presLayoutVars>
          <dgm:dir/>
          <dgm:resizeHandles val="exact"/>
        </dgm:presLayoutVars>
      </dgm:prSet>
      <dgm:spPr/>
    </dgm:pt>
    <dgm:pt modelId="{B9B45022-3BBA-4008-AF69-C9E66C07F596}" type="pres">
      <dgm:prSet presAssocID="{D239222D-3F7E-4971-9DD6-DDF78E4C12D5}" presName="container" presStyleCnt="0">
        <dgm:presLayoutVars>
          <dgm:dir/>
          <dgm:resizeHandles val="exact"/>
        </dgm:presLayoutVars>
      </dgm:prSet>
      <dgm:spPr/>
    </dgm:pt>
    <dgm:pt modelId="{2946939A-8BB4-43E5-B701-69D742E34B3F}" type="pres">
      <dgm:prSet presAssocID="{54790045-F2C4-4ACC-B645-045A476EAC6D}" presName="compNode" presStyleCnt="0"/>
      <dgm:spPr/>
    </dgm:pt>
    <dgm:pt modelId="{A0C9B256-4F9E-4FB6-B191-7B8E9C6E5CE6}" type="pres">
      <dgm:prSet presAssocID="{54790045-F2C4-4ACC-B645-045A476EAC6D}" presName="iconBgRect" presStyleLbl="bgShp" presStyleIdx="0" presStyleCnt="4"/>
      <dgm:spPr/>
    </dgm:pt>
    <dgm:pt modelId="{3BBF6FE5-9F8C-4B0C-95E4-75200B5FBAC6}" type="pres">
      <dgm:prSet presAssocID="{54790045-F2C4-4ACC-B645-045A476EAC6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atistics with solid fill"/>
        </a:ext>
      </dgm:extLst>
    </dgm:pt>
    <dgm:pt modelId="{1C8F75FB-2D18-42CD-8FE3-2F07D4BB61CA}" type="pres">
      <dgm:prSet presAssocID="{54790045-F2C4-4ACC-B645-045A476EAC6D}" presName="spaceRect" presStyleCnt="0"/>
      <dgm:spPr/>
    </dgm:pt>
    <dgm:pt modelId="{B3C459D3-0061-40E7-8945-7C3DA16895BE}" type="pres">
      <dgm:prSet presAssocID="{54790045-F2C4-4ACC-B645-045A476EAC6D}" presName="textRect" presStyleLbl="revTx" presStyleIdx="0" presStyleCnt="4">
        <dgm:presLayoutVars>
          <dgm:chMax val="1"/>
          <dgm:chPref val="1"/>
        </dgm:presLayoutVars>
      </dgm:prSet>
      <dgm:spPr/>
    </dgm:pt>
    <dgm:pt modelId="{37AD488D-957C-4F10-A415-EA959BDD9D88}" type="pres">
      <dgm:prSet presAssocID="{C51E8F71-D1FA-4AC4-B18C-6096ABA88E91}" presName="sibTrans" presStyleLbl="sibTrans2D1" presStyleIdx="0" presStyleCnt="0"/>
      <dgm:spPr/>
    </dgm:pt>
    <dgm:pt modelId="{F7557C16-8F8F-498A-8C08-BB5CC93B732F}" type="pres">
      <dgm:prSet presAssocID="{21A9BAF4-4A72-4026-B8DF-8966D021DB18}" presName="compNode" presStyleCnt="0"/>
      <dgm:spPr/>
    </dgm:pt>
    <dgm:pt modelId="{F34C776C-8C91-4CAB-A455-02CA608F3745}" type="pres">
      <dgm:prSet presAssocID="{21A9BAF4-4A72-4026-B8DF-8966D021DB18}" presName="iconBgRect" presStyleLbl="bgShp" presStyleIdx="1" presStyleCnt="4"/>
      <dgm:spPr/>
    </dgm:pt>
    <dgm:pt modelId="{873B7D8A-3408-4BFD-875B-A5CA9A220A22}" type="pres">
      <dgm:prSet presAssocID="{21A9BAF4-4A72-4026-B8DF-8966D021DB1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elivery with solid fill"/>
        </a:ext>
      </dgm:extLst>
    </dgm:pt>
    <dgm:pt modelId="{65621D00-87E9-45F5-B04A-8DE5A73593AB}" type="pres">
      <dgm:prSet presAssocID="{21A9BAF4-4A72-4026-B8DF-8966D021DB18}" presName="spaceRect" presStyleCnt="0"/>
      <dgm:spPr/>
    </dgm:pt>
    <dgm:pt modelId="{407F367F-B0EE-4F5D-A970-5CA48B46CA18}" type="pres">
      <dgm:prSet presAssocID="{21A9BAF4-4A72-4026-B8DF-8966D021DB18}" presName="textRect" presStyleLbl="revTx" presStyleIdx="1" presStyleCnt="4">
        <dgm:presLayoutVars>
          <dgm:chMax val="1"/>
          <dgm:chPref val="1"/>
        </dgm:presLayoutVars>
      </dgm:prSet>
      <dgm:spPr/>
    </dgm:pt>
    <dgm:pt modelId="{D568E2EF-1209-46BB-A8E1-5B9EE3E4167F}" type="pres">
      <dgm:prSet presAssocID="{7E83B45B-B237-4584-9975-FA2816704736}" presName="sibTrans" presStyleLbl="sibTrans2D1" presStyleIdx="0" presStyleCnt="0"/>
      <dgm:spPr/>
    </dgm:pt>
    <dgm:pt modelId="{C0088D7D-C3F3-42C9-8BBE-8A63CB440F79}" type="pres">
      <dgm:prSet presAssocID="{B14A51FF-8672-4C59-B3F3-6D1EC32CB130}" presName="compNode" presStyleCnt="0"/>
      <dgm:spPr/>
    </dgm:pt>
    <dgm:pt modelId="{ACB75404-A5CB-4252-96D2-6A6F0FFCEFC5}" type="pres">
      <dgm:prSet presAssocID="{B14A51FF-8672-4C59-B3F3-6D1EC32CB130}" presName="iconBgRect" presStyleLbl="bgShp" presStyleIdx="2" presStyleCnt="4"/>
      <dgm:spPr/>
    </dgm:pt>
    <dgm:pt modelId="{981DC45B-5BE1-4801-8909-B1305C12565E}" type="pres">
      <dgm:prSet presAssocID="{B14A51FF-8672-4C59-B3F3-6D1EC32CB13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older Search with solid fill"/>
        </a:ext>
      </dgm:extLst>
    </dgm:pt>
    <dgm:pt modelId="{CDF973BB-BFD3-4B8A-8800-38535CE762DD}" type="pres">
      <dgm:prSet presAssocID="{B14A51FF-8672-4C59-B3F3-6D1EC32CB130}" presName="spaceRect" presStyleCnt="0"/>
      <dgm:spPr/>
    </dgm:pt>
    <dgm:pt modelId="{11DB87F8-43DC-409D-AF22-51B4482139BC}" type="pres">
      <dgm:prSet presAssocID="{B14A51FF-8672-4C59-B3F3-6D1EC32CB130}" presName="textRect" presStyleLbl="revTx" presStyleIdx="2" presStyleCnt="4">
        <dgm:presLayoutVars>
          <dgm:chMax val="1"/>
          <dgm:chPref val="1"/>
        </dgm:presLayoutVars>
      </dgm:prSet>
      <dgm:spPr/>
    </dgm:pt>
    <dgm:pt modelId="{B011F97C-4367-4B9E-900B-551F5AB2E6CA}" type="pres">
      <dgm:prSet presAssocID="{C8822531-1F68-4E24-A7EA-C6B4E194F5D7}" presName="sibTrans" presStyleLbl="sibTrans2D1" presStyleIdx="0" presStyleCnt="0"/>
      <dgm:spPr/>
    </dgm:pt>
    <dgm:pt modelId="{279B449D-9FDE-418F-A916-A1E957EAA78D}" type="pres">
      <dgm:prSet presAssocID="{4B425249-B79A-40A9-A6C6-16CC8F02B800}" presName="compNode" presStyleCnt="0"/>
      <dgm:spPr/>
    </dgm:pt>
    <dgm:pt modelId="{91A7E1D5-7237-44C7-9E97-C06A29140CC1}" type="pres">
      <dgm:prSet presAssocID="{4B425249-B79A-40A9-A6C6-16CC8F02B800}" presName="iconBgRect" presStyleLbl="bgShp" presStyleIdx="3" presStyleCnt="4"/>
      <dgm:spPr/>
    </dgm:pt>
    <dgm:pt modelId="{CDDA4DCD-D48B-4E75-8F1C-7C3D00F49300}" type="pres">
      <dgm:prSet presAssocID="{4B425249-B79A-40A9-A6C6-16CC8F02B8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FBD6D42B-4831-4E28-8A20-7F5CE1599078}" type="pres">
      <dgm:prSet presAssocID="{4B425249-B79A-40A9-A6C6-16CC8F02B800}" presName="spaceRect" presStyleCnt="0"/>
      <dgm:spPr/>
    </dgm:pt>
    <dgm:pt modelId="{7DA8B199-5ED0-4AF4-AACB-2343FCD2E988}" type="pres">
      <dgm:prSet presAssocID="{4B425249-B79A-40A9-A6C6-16CC8F02B800}" presName="textRect" presStyleLbl="revTx" presStyleIdx="3" presStyleCnt="4">
        <dgm:presLayoutVars>
          <dgm:chMax val="1"/>
          <dgm:chPref val="1"/>
        </dgm:presLayoutVars>
      </dgm:prSet>
      <dgm:spPr/>
    </dgm:pt>
  </dgm:ptLst>
  <dgm:cxnLst>
    <dgm:cxn modelId="{C99E0216-EE16-4951-BF11-FB4B87E1CDC1}" type="presOf" srcId="{D239222D-3F7E-4971-9DD6-DDF78E4C12D5}" destId="{9865CA18-8459-4023-A78D-3104C4C14587}" srcOrd="0" destOrd="0" presId="urn:microsoft.com/office/officeart/2018/2/layout/IconCircleList"/>
    <dgm:cxn modelId="{6750CE1D-C4D2-4D05-8CEB-9F08059924C8}" type="presOf" srcId="{B14A51FF-8672-4C59-B3F3-6D1EC32CB130}" destId="{11DB87F8-43DC-409D-AF22-51B4482139BC}" srcOrd="0" destOrd="0" presId="urn:microsoft.com/office/officeart/2018/2/layout/IconCircleList"/>
    <dgm:cxn modelId="{1411253E-383E-4C01-872F-FD103B6EC44E}" type="presOf" srcId="{C51E8F71-D1FA-4AC4-B18C-6096ABA88E91}" destId="{37AD488D-957C-4F10-A415-EA959BDD9D88}" srcOrd="0" destOrd="0" presId="urn:microsoft.com/office/officeart/2018/2/layout/IconCircleList"/>
    <dgm:cxn modelId="{29C74967-BCBA-44D3-A02D-2EBAA01D9302}" srcId="{D239222D-3F7E-4971-9DD6-DDF78E4C12D5}" destId="{B14A51FF-8672-4C59-B3F3-6D1EC32CB130}" srcOrd="2" destOrd="0" parTransId="{9C8EE1A9-CF86-459C-88DB-AFA2CED4959F}" sibTransId="{C8822531-1F68-4E24-A7EA-C6B4E194F5D7}"/>
    <dgm:cxn modelId="{03045357-351F-4AD8-8817-CA096F5883BA}" srcId="{D239222D-3F7E-4971-9DD6-DDF78E4C12D5}" destId="{21A9BAF4-4A72-4026-B8DF-8966D021DB18}" srcOrd="1" destOrd="0" parTransId="{B26867F1-CE1C-467A-BCA0-2CE2D9944FF6}" sibTransId="{7E83B45B-B237-4584-9975-FA2816704736}"/>
    <dgm:cxn modelId="{08679A79-DCAD-4982-8D47-0AF59EEFC118}" type="presOf" srcId="{54790045-F2C4-4ACC-B645-045A476EAC6D}" destId="{B3C459D3-0061-40E7-8945-7C3DA16895BE}" srcOrd="0" destOrd="0" presId="urn:microsoft.com/office/officeart/2018/2/layout/IconCircleList"/>
    <dgm:cxn modelId="{8E79947A-D0A7-4B00-8D16-EC939DE71BBD}" srcId="{D239222D-3F7E-4971-9DD6-DDF78E4C12D5}" destId="{54790045-F2C4-4ACC-B645-045A476EAC6D}" srcOrd="0" destOrd="0" parTransId="{74DC476B-4B03-4EF6-A2E9-86E179CDDB48}" sibTransId="{C51E8F71-D1FA-4AC4-B18C-6096ABA88E91}"/>
    <dgm:cxn modelId="{9EE6578E-6685-42AF-906F-40B414E4E275}" type="presOf" srcId="{7E83B45B-B237-4584-9975-FA2816704736}" destId="{D568E2EF-1209-46BB-A8E1-5B9EE3E4167F}" srcOrd="0" destOrd="0" presId="urn:microsoft.com/office/officeart/2018/2/layout/IconCircleList"/>
    <dgm:cxn modelId="{EFDD44B6-C5C0-4540-8AD8-CD93BBFEEBF2}" type="presOf" srcId="{21A9BAF4-4A72-4026-B8DF-8966D021DB18}" destId="{407F367F-B0EE-4F5D-A970-5CA48B46CA18}" srcOrd="0" destOrd="0" presId="urn:microsoft.com/office/officeart/2018/2/layout/IconCircleList"/>
    <dgm:cxn modelId="{35D369C0-2812-4BF4-A8A1-56E2AFA41A17}" srcId="{D239222D-3F7E-4971-9DD6-DDF78E4C12D5}" destId="{4B425249-B79A-40A9-A6C6-16CC8F02B800}" srcOrd="3" destOrd="0" parTransId="{4D605974-BD98-4FB3-9C6D-F91B1FB34640}" sibTransId="{2ECF27A2-9EE4-4C1F-A82B-115E16B3D832}"/>
    <dgm:cxn modelId="{81EEF6D5-0C87-437D-BB39-58BC410CC753}" type="presOf" srcId="{4B425249-B79A-40A9-A6C6-16CC8F02B800}" destId="{7DA8B199-5ED0-4AF4-AACB-2343FCD2E988}" srcOrd="0" destOrd="0" presId="urn:microsoft.com/office/officeart/2018/2/layout/IconCircleList"/>
    <dgm:cxn modelId="{3B509EDC-E417-4402-B163-22B376855C38}" type="presOf" srcId="{C8822531-1F68-4E24-A7EA-C6B4E194F5D7}" destId="{B011F97C-4367-4B9E-900B-551F5AB2E6CA}" srcOrd="0" destOrd="0" presId="urn:microsoft.com/office/officeart/2018/2/layout/IconCircleList"/>
    <dgm:cxn modelId="{074D9727-2B20-4A7B-8AED-6B54B96C6458}" type="presParOf" srcId="{9865CA18-8459-4023-A78D-3104C4C14587}" destId="{B9B45022-3BBA-4008-AF69-C9E66C07F596}" srcOrd="0" destOrd="0" presId="urn:microsoft.com/office/officeart/2018/2/layout/IconCircleList"/>
    <dgm:cxn modelId="{4BB075D2-7D1C-4435-A1CE-74FC03A2F623}" type="presParOf" srcId="{B9B45022-3BBA-4008-AF69-C9E66C07F596}" destId="{2946939A-8BB4-43E5-B701-69D742E34B3F}" srcOrd="0" destOrd="0" presId="urn:microsoft.com/office/officeart/2018/2/layout/IconCircleList"/>
    <dgm:cxn modelId="{E350171C-8A30-498B-A1EF-90823B976FEE}" type="presParOf" srcId="{2946939A-8BB4-43E5-B701-69D742E34B3F}" destId="{A0C9B256-4F9E-4FB6-B191-7B8E9C6E5CE6}" srcOrd="0" destOrd="0" presId="urn:microsoft.com/office/officeart/2018/2/layout/IconCircleList"/>
    <dgm:cxn modelId="{9C7472CF-281A-4085-8933-28CF9DD06D3C}" type="presParOf" srcId="{2946939A-8BB4-43E5-B701-69D742E34B3F}" destId="{3BBF6FE5-9F8C-4B0C-95E4-75200B5FBAC6}" srcOrd="1" destOrd="0" presId="urn:microsoft.com/office/officeart/2018/2/layout/IconCircleList"/>
    <dgm:cxn modelId="{828B17A6-92C0-41E9-92EE-FF3BA2F73FAC}" type="presParOf" srcId="{2946939A-8BB4-43E5-B701-69D742E34B3F}" destId="{1C8F75FB-2D18-42CD-8FE3-2F07D4BB61CA}" srcOrd="2" destOrd="0" presId="urn:microsoft.com/office/officeart/2018/2/layout/IconCircleList"/>
    <dgm:cxn modelId="{FBB66556-E0B6-4615-A84C-37340D73917D}" type="presParOf" srcId="{2946939A-8BB4-43E5-B701-69D742E34B3F}" destId="{B3C459D3-0061-40E7-8945-7C3DA16895BE}" srcOrd="3" destOrd="0" presId="urn:microsoft.com/office/officeart/2018/2/layout/IconCircleList"/>
    <dgm:cxn modelId="{B395E94F-EAA0-436C-AA8C-61186C6A5CB4}" type="presParOf" srcId="{B9B45022-3BBA-4008-AF69-C9E66C07F596}" destId="{37AD488D-957C-4F10-A415-EA959BDD9D88}" srcOrd="1" destOrd="0" presId="urn:microsoft.com/office/officeart/2018/2/layout/IconCircleList"/>
    <dgm:cxn modelId="{112A49F6-89C8-4CAF-B4E6-AAF7744F5A91}" type="presParOf" srcId="{B9B45022-3BBA-4008-AF69-C9E66C07F596}" destId="{F7557C16-8F8F-498A-8C08-BB5CC93B732F}" srcOrd="2" destOrd="0" presId="urn:microsoft.com/office/officeart/2018/2/layout/IconCircleList"/>
    <dgm:cxn modelId="{2DB4A5FF-5E10-4FDD-B03C-E8F934A7F1DB}" type="presParOf" srcId="{F7557C16-8F8F-498A-8C08-BB5CC93B732F}" destId="{F34C776C-8C91-4CAB-A455-02CA608F3745}" srcOrd="0" destOrd="0" presId="urn:microsoft.com/office/officeart/2018/2/layout/IconCircleList"/>
    <dgm:cxn modelId="{2E83E3B7-A4BE-4AD0-ADA1-126785B622A8}" type="presParOf" srcId="{F7557C16-8F8F-498A-8C08-BB5CC93B732F}" destId="{873B7D8A-3408-4BFD-875B-A5CA9A220A22}" srcOrd="1" destOrd="0" presId="urn:microsoft.com/office/officeart/2018/2/layout/IconCircleList"/>
    <dgm:cxn modelId="{860274C9-9532-4CD6-91EE-3FC2FBEC48B2}" type="presParOf" srcId="{F7557C16-8F8F-498A-8C08-BB5CC93B732F}" destId="{65621D00-87E9-45F5-B04A-8DE5A73593AB}" srcOrd="2" destOrd="0" presId="urn:microsoft.com/office/officeart/2018/2/layout/IconCircleList"/>
    <dgm:cxn modelId="{85C8A5F1-9C3E-4780-BD0A-EC4ABCC5BD35}" type="presParOf" srcId="{F7557C16-8F8F-498A-8C08-BB5CC93B732F}" destId="{407F367F-B0EE-4F5D-A970-5CA48B46CA18}" srcOrd="3" destOrd="0" presId="urn:microsoft.com/office/officeart/2018/2/layout/IconCircleList"/>
    <dgm:cxn modelId="{555479A2-453A-450F-9CC1-8912D00CA1C1}" type="presParOf" srcId="{B9B45022-3BBA-4008-AF69-C9E66C07F596}" destId="{D568E2EF-1209-46BB-A8E1-5B9EE3E4167F}" srcOrd="3" destOrd="0" presId="urn:microsoft.com/office/officeart/2018/2/layout/IconCircleList"/>
    <dgm:cxn modelId="{8B08516E-B41C-4CE1-B311-E2AF81EFEAD0}" type="presParOf" srcId="{B9B45022-3BBA-4008-AF69-C9E66C07F596}" destId="{C0088D7D-C3F3-42C9-8BBE-8A63CB440F79}" srcOrd="4" destOrd="0" presId="urn:microsoft.com/office/officeart/2018/2/layout/IconCircleList"/>
    <dgm:cxn modelId="{991993CA-79D5-4710-A924-E207674F02B7}" type="presParOf" srcId="{C0088D7D-C3F3-42C9-8BBE-8A63CB440F79}" destId="{ACB75404-A5CB-4252-96D2-6A6F0FFCEFC5}" srcOrd="0" destOrd="0" presId="urn:microsoft.com/office/officeart/2018/2/layout/IconCircleList"/>
    <dgm:cxn modelId="{A5699C31-7DE9-49CC-98E2-B111402341E6}" type="presParOf" srcId="{C0088D7D-C3F3-42C9-8BBE-8A63CB440F79}" destId="{981DC45B-5BE1-4801-8909-B1305C12565E}" srcOrd="1" destOrd="0" presId="urn:microsoft.com/office/officeart/2018/2/layout/IconCircleList"/>
    <dgm:cxn modelId="{83C760D2-B2C9-4E4E-AF92-2F9A76C35CB9}" type="presParOf" srcId="{C0088D7D-C3F3-42C9-8BBE-8A63CB440F79}" destId="{CDF973BB-BFD3-4B8A-8800-38535CE762DD}" srcOrd="2" destOrd="0" presId="urn:microsoft.com/office/officeart/2018/2/layout/IconCircleList"/>
    <dgm:cxn modelId="{65C99626-B4E1-404A-951E-BDDD7599C7B3}" type="presParOf" srcId="{C0088D7D-C3F3-42C9-8BBE-8A63CB440F79}" destId="{11DB87F8-43DC-409D-AF22-51B4482139BC}" srcOrd="3" destOrd="0" presId="urn:microsoft.com/office/officeart/2018/2/layout/IconCircleList"/>
    <dgm:cxn modelId="{D692BA07-D306-4345-B0BB-DD3BD5153B49}" type="presParOf" srcId="{B9B45022-3BBA-4008-AF69-C9E66C07F596}" destId="{B011F97C-4367-4B9E-900B-551F5AB2E6CA}" srcOrd="5" destOrd="0" presId="urn:microsoft.com/office/officeart/2018/2/layout/IconCircleList"/>
    <dgm:cxn modelId="{8EF24CFB-D504-418D-9285-F6F1ACDB3A25}" type="presParOf" srcId="{B9B45022-3BBA-4008-AF69-C9E66C07F596}" destId="{279B449D-9FDE-418F-A916-A1E957EAA78D}" srcOrd="6" destOrd="0" presId="urn:microsoft.com/office/officeart/2018/2/layout/IconCircleList"/>
    <dgm:cxn modelId="{42B4A4FB-6009-42D0-A6CF-0235D62DC967}" type="presParOf" srcId="{279B449D-9FDE-418F-A916-A1E957EAA78D}" destId="{91A7E1D5-7237-44C7-9E97-C06A29140CC1}" srcOrd="0" destOrd="0" presId="urn:microsoft.com/office/officeart/2018/2/layout/IconCircleList"/>
    <dgm:cxn modelId="{1DEE6BB7-EC36-4CB0-A9A7-C96FF6636C27}" type="presParOf" srcId="{279B449D-9FDE-418F-A916-A1E957EAA78D}" destId="{CDDA4DCD-D48B-4E75-8F1C-7C3D00F49300}" srcOrd="1" destOrd="0" presId="urn:microsoft.com/office/officeart/2018/2/layout/IconCircleList"/>
    <dgm:cxn modelId="{555C5DC6-02EB-4CF9-9492-9BB1EE940166}" type="presParOf" srcId="{279B449D-9FDE-418F-A916-A1E957EAA78D}" destId="{FBD6D42B-4831-4E28-8A20-7F5CE1599078}" srcOrd="2" destOrd="0" presId="urn:microsoft.com/office/officeart/2018/2/layout/IconCircleList"/>
    <dgm:cxn modelId="{05F00C3A-6178-4281-80C3-7F4203525668}" type="presParOf" srcId="{279B449D-9FDE-418F-A916-A1E957EAA78D}" destId="{7DA8B199-5ED0-4AF4-AACB-2343FCD2E98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A30365-88C4-4222-91A4-0E2FE9D072A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7BEAB78-52F0-47AF-B4B9-46AEA02B3131}">
      <dgm:prSet/>
      <dgm:spPr/>
      <dgm:t>
        <a:bodyPr/>
        <a:lstStyle/>
        <a:p>
          <a:pPr>
            <a:lnSpc>
              <a:spcPct val="100000"/>
            </a:lnSpc>
          </a:pPr>
          <a:r>
            <a:rPr lang="en-US" dirty="0"/>
            <a:t>The continual rise of web applications and SOAs make MMS a necessity for data-driven environments. </a:t>
          </a:r>
        </a:p>
      </dgm:t>
    </dgm:pt>
    <dgm:pt modelId="{17A3618E-8C08-4267-BFEB-BCFFB8FAFC30}" type="parTrans" cxnId="{EA016D9A-5EC2-4089-B7FC-5E31FC8FBB64}">
      <dgm:prSet/>
      <dgm:spPr/>
      <dgm:t>
        <a:bodyPr/>
        <a:lstStyle/>
        <a:p>
          <a:endParaRPr lang="en-US"/>
        </a:p>
      </dgm:t>
    </dgm:pt>
    <dgm:pt modelId="{95946819-8BCD-42A5-BB46-C2A573CC7652}" type="sibTrans" cxnId="{EA016D9A-5EC2-4089-B7FC-5E31FC8FBB64}">
      <dgm:prSet/>
      <dgm:spPr/>
      <dgm:t>
        <a:bodyPr/>
        <a:lstStyle/>
        <a:p>
          <a:pPr>
            <a:lnSpc>
              <a:spcPct val="100000"/>
            </a:lnSpc>
          </a:pPr>
          <a:endParaRPr lang="en-US"/>
        </a:p>
      </dgm:t>
    </dgm:pt>
    <dgm:pt modelId="{D22E1BA2-E0BA-4D98-A0E0-F3F237A3B211}">
      <dgm:prSet/>
      <dgm:spPr/>
      <dgm:t>
        <a:bodyPr/>
        <a:lstStyle/>
        <a:p>
          <a:pPr>
            <a:lnSpc>
              <a:spcPct val="100000"/>
            </a:lnSpc>
          </a:pPr>
          <a:r>
            <a:rPr lang="en-US"/>
            <a:t>MMS continues to require metadata model standards like CWM where the standards will change over time. </a:t>
          </a:r>
        </a:p>
      </dgm:t>
    </dgm:pt>
    <dgm:pt modelId="{A8BFF913-A7CB-4A29-A49E-241017407A6C}" type="parTrans" cxnId="{16EFE24C-E5E3-4BBF-8C65-36A37424E600}">
      <dgm:prSet/>
      <dgm:spPr/>
      <dgm:t>
        <a:bodyPr/>
        <a:lstStyle/>
        <a:p>
          <a:endParaRPr lang="en-US"/>
        </a:p>
      </dgm:t>
    </dgm:pt>
    <dgm:pt modelId="{50449E03-DC20-46B9-807F-63DA8912387E}" type="sibTrans" cxnId="{16EFE24C-E5E3-4BBF-8C65-36A37424E600}">
      <dgm:prSet/>
      <dgm:spPr/>
      <dgm:t>
        <a:bodyPr/>
        <a:lstStyle/>
        <a:p>
          <a:pPr>
            <a:lnSpc>
              <a:spcPct val="100000"/>
            </a:lnSpc>
          </a:pPr>
          <a:endParaRPr lang="en-US"/>
        </a:p>
      </dgm:t>
    </dgm:pt>
    <dgm:pt modelId="{7261B038-3E9C-445E-9702-236C783793C5}">
      <dgm:prSet/>
      <dgm:spPr/>
      <dgm:t>
        <a:bodyPr/>
        <a:lstStyle/>
        <a:p>
          <a:pPr>
            <a:lnSpc>
              <a:spcPct val="100000"/>
            </a:lnSpc>
          </a:pPr>
          <a:r>
            <a:rPr lang="en-US"/>
            <a:t>The goal is for generic structures of model and map representations.</a:t>
          </a:r>
        </a:p>
      </dgm:t>
    </dgm:pt>
    <dgm:pt modelId="{0F4F4362-FEAD-442F-BBA7-6DCF819FCF3A}" type="parTrans" cxnId="{01AEDE1A-6C5B-4091-990B-BE7CAFD57DC3}">
      <dgm:prSet/>
      <dgm:spPr/>
      <dgm:t>
        <a:bodyPr/>
        <a:lstStyle/>
        <a:p>
          <a:endParaRPr lang="en-US"/>
        </a:p>
      </dgm:t>
    </dgm:pt>
    <dgm:pt modelId="{2943126F-C713-464E-B10C-5C547594F5B5}" type="sibTrans" cxnId="{01AEDE1A-6C5B-4091-990B-BE7CAFD57DC3}">
      <dgm:prSet/>
      <dgm:spPr/>
      <dgm:t>
        <a:bodyPr/>
        <a:lstStyle/>
        <a:p>
          <a:endParaRPr lang="en-US"/>
        </a:p>
      </dgm:t>
    </dgm:pt>
    <dgm:pt modelId="{5C105BFD-F5DD-4804-9D5F-0BE58D10A9E2}" type="pres">
      <dgm:prSet presAssocID="{D9A30365-88C4-4222-91A4-0E2FE9D072A0}" presName="root" presStyleCnt="0">
        <dgm:presLayoutVars>
          <dgm:dir/>
          <dgm:resizeHandles val="exact"/>
        </dgm:presLayoutVars>
      </dgm:prSet>
      <dgm:spPr/>
    </dgm:pt>
    <dgm:pt modelId="{3611E214-1EF2-4E96-B8D3-FCD458DF07FA}" type="pres">
      <dgm:prSet presAssocID="{37BEAB78-52F0-47AF-B4B9-46AEA02B3131}" presName="compNode" presStyleCnt="0"/>
      <dgm:spPr/>
    </dgm:pt>
    <dgm:pt modelId="{229B0EC1-DF48-4912-831E-A6DFE83FC60E}" type="pres">
      <dgm:prSet presAssocID="{37BEAB78-52F0-47AF-B4B9-46AEA02B3131}" presName="bgRect" presStyleLbl="bgShp" presStyleIdx="0" presStyleCnt="3"/>
      <dgm:spPr/>
    </dgm:pt>
    <dgm:pt modelId="{70117C85-5CCE-4DE6-9627-3109344901D8}" type="pres">
      <dgm:prSet presAssocID="{37BEAB78-52F0-47AF-B4B9-46AEA02B313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eb design with solid fill"/>
        </a:ext>
      </dgm:extLst>
    </dgm:pt>
    <dgm:pt modelId="{6FD17F37-1117-4EF3-8752-CB26748BC506}" type="pres">
      <dgm:prSet presAssocID="{37BEAB78-52F0-47AF-B4B9-46AEA02B3131}" presName="spaceRect" presStyleCnt="0"/>
      <dgm:spPr/>
    </dgm:pt>
    <dgm:pt modelId="{F1FF9707-10BB-46C3-9F9E-9F0AAE631588}" type="pres">
      <dgm:prSet presAssocID="{37BEAB78-52F0-47AF-B4B9-46AEA02B3131}" presName="parTx" presStyleLbl="revTx" presStyleIdx="0" presStyleCnt="3">
        <dgm:presLayoutVars>
          <dgm:chMax val="0"/>
          <dgm:chPref val="0"/>
        </dgm:presLayoutVars>
      </dgm:prSet>
      <dgm:spPr/>
    </dgm:pt>
    <dgm:pt modelId="{1DE14538-D09A-4C68-86C6-D7AE5DE97A9C}" type="pres">
      <dgm:prSet presAssocID="{95946819-8BCD-42A5-BB46-C2A573CC7652}" presName="sibTrans" presStyleCnt="0"/>
      <dgm:spPr/>
    </dgm:pt>
    <dgm:pt modelId="{5E324E30-6D5D-4240-AF73-38DDDD701B43}" type="pres">
      <dgm:prSet presAssocID="{D22E1BA2-E0BA-4D98-A0E0-F3F237A3B211}" presName="compNode" presStyleCnt="0"/>
      <dgm:spPr/>
    </dgm:pt>
    <dgm:pt modelId="{519D0666-1DAB-46DF-829D-D1C5E670E876}" type="pres">
      <dgm:prSet presAssocID="{D22E1BA2-E0BA-4D98-A0E0-F3F237A3B211}" presName="bgRect" presStyleLbl="bgShp" presStyleIdx="1" presStyleCnt="3"/>
      <dgm:spPr/>
    </dgm:pt>
    <dgm:pt modelId="{8F27A536-2F7B-4004-8FB5-6FA7A5A5BCAF}" type="pres">
      <dgm:prSet presAssocID="{D22E1BA2-E0BA-4D98-A0E0-F3F237A3B21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st with solid fill"/>
        </a:ext>
      </dgm:extLst>
    </dgm:pt>
    <dgm:pt modelId="{10A9F0B8-678D-46BA-9B48-8760495E9CBC}" type="pres">
      <dgm:prSet presAssocID="{D22E1BA2-E0BA-4D98-A0E0-F3F237A3B211}" presName="spaceRect" presStyleCnt="0"/>
      <dgm:spPr/>
    </dgm:pt>
    <dgm:pt modelId="{A7D351E1-BAB9-4DD0-AA1C-A13C1C767C6A}" type="pres">
      <dgm:prSet presAssocID="{D22E1BA2-E0BA-4D98-A0E0-F3F237A3B211}" presName="parTx" presStyleLbl="revTx" presStyleIdx="1" presStyleCnt="3">
        <dgm:presLayoutVars>
          <dgm:chMax val="0"/>
          <dgm:chPref val="0"/>
        </dgm:presLayoutVars>
      </dgm:prSet>
      <dgm:spPr/>
    </dgm:pt>
    <dgm:pt modelId="{2227095E-7260-4E69-B00C-F228E6169618}" type="pres">
      <dgm:prSet presAssocID="{50449E03-DC20-46B9-807F-63DA8912387E}" presName="sibTrans" presStyleCnt="0"/>
      <dgm:spPr/>
    </dgm:pt>
    <dgm:pt modelId="{30F9F553-9773-46E8-B7A4-733A5FA48459}" type="pres">
      <dgm:prSet presAssocID="{7261B038-3E9C-445E-9702-236C783793C5}" presName="compNode" presStyleCnt="0"/>
      <dgm:spPr/>
    </dgm:pt>
    <dgm:pt modelId="{FB87A3B9-E532-4B74-A31D-04120F7921AB}" type="pres">
      <dgm:prSet presAssocID="{7261B038-3E9C-445E-9702-236C783793C5}" presName="bgRect" presStyleLbl="bgShp" presStyleIdx="2" presStyleCnt="3"/>
      <dgm:spPr/>
    </dgm:pt>
    <dgm:pt modelId="{DFACBEE3-51C7-4572-B019-19BDE23BCD43}" type="pres">
      <dgm:prSet presAssocID="{7261B038-3E9C-445E-9702-236C783793C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nnections with solid fill"/>
        </a:ext>
      </dgm:extLst>
    </dgm:pt>
    <dgm:pt modelId="{94E6CA45-5FDE-42C2-8A07-4D46C4162824}" type="pres">
      <dgm:prSet presAssocID="{7261B038-3E9C-445E-9702-236C783793C5}" presName="spaceRect" presStyleCnt="0"/>
      <dgm:spPr/>
    </dgm:pt>
    <dgm:pt modelId="{307CCDE1-0F93-4257-BD4C-0021FF807E2E}" type="pres">
      <dgm:prSet presAssocID="{7261B038-3E9C-445E-9702-236C783793C5}" presName="parTx" presStyleLbl="revTx" presStyleIdx="2" presStyleCnt="3">
        <dgm:presLayoutVars>
          <dgm:chMax val="0"/>
          <dgm:chPref val="0"/>
        </dgm:presLayoutVars>
      </dgm:prSet>
      <dgm:spPr/>
    </dgm:pt>
  </dgm:ptLst>
  <dgm:cxnLst>
    <dgm:cxn modelId="{A98E8A13-73CE-42C6-AF30-98A6C314498E}" type="presOf" srcId="{D22E1BA2-E0BA-4D98-A0E0-F3F237A3B211}" destId="{A7D351E1-BAB9-4DD0-AA1C-A13C1C767C6A}" srcOrd="0" destOrd="0" presId="urn:microsoft.com/office/officeart/2018/2/layout/IconVerticalSolidList"/>
    <dgm:cxn modelId="{01AEDE1A-6C5B-4091-990B-BE7CAFD57DC3}" srcId="{D9A30365-88C4-4222-91A4-0E2FE9D072A0}" destId="{7261B038-3E9C-445E-9702-236C783793C5}" srcOrd="2" destOrd="0" parTransId="{0F4F4362-FEAD-442F-BBA7-6DCF819FCF3A}" sibTransId="{2943126F-C713-464E-B10C-5C547594F5B5}"/>
    <dgm:cxn modelId="{16EFE24C-E5E3-4BBF-8C65-36A37424E600}" srcId="{D9A30365-88C4-4222-91A4-0E2FE9D072A0}" destId="{D22E1BA2-E0BA-4D98-A0E0-F3F237A3B211}" srcOrd="1" destOrd="0" parTransId="{A8BFF913-A7CB-4A29-A49E-241017407A6C}" sibTransId="{50449E03-DC20-46B9-807F-63DA8912387E}"/>
    <dgm:cxn modelId="{EA016D9A-5EC2-4089-B7FC-5E31FC8FBB64}" srcId="{D9A30365-88C4-4222-91A4-0E2FE9D072A0}" destId="{37BEAB78-52F0-47AF-B4B9-46AEA02B3131}" srcOrd="0" destOrd="0" parTransId="{17A3618E-8C08-4267-BFEB-BCFFB8FAFC30}" sibTransId="{95946819-8BCD-42A5-BB46-C2A573CC7652}"/>
    <dgm:cxn modelId="{32A03EE8-AD31-4558-B194-663EC625744E}" type="presOf" srcId="{7261B038-3E9C-445E-9702-236C783793C5}" destId="{307CCDE1-0F93-4257-BD4C-0021FF807E2E}" srcOrd="0" destOrd="0" presId="urn:microsoft.com/office/officeart/2018/2/layout/IconVerticalSolidList"/>
    <dgm:cxn modelId="{CFE522F7-59A6-4471-B7AA-2C62ACB46D29}" type="presOf" srcId="{37BEAB78-52F0-47AF-B4B9-46AEA02B3131}" destId="{F1FF9707-10BB-46C3-9F9E-9F0AAE631588}" srcOrd="0" destOrd="0" presId="urn:microsoft.com/office/officeart/2018/2/layout/IconVerticalSolidList"/>
    <dgm:cxn modelId="{8CB446FA-95B4-46E6-AD37-50CF03B9A755}" type="presOf" srcId="{D9A30365-88C4-4222-91A4-0E2FE9D072A0}" destId="{5C105BFD-F5DD-4804-9D5F-0BE58D10A9E2}" srcOrd="0" destOrd="0" presId="urn:microsoft.com/office/officeart/2018/2/layout/IconVerticalSolidList"/>
    <dgm:cxn modelId="{AAC51DCE-9A09-4842-B4F5-045089AF74E0}" type="presParOf" srcId="{5C105BFD-F5DD-4804-9D5F-0BE58D10A9E2}" destId="{3611E214-1EF2-4E96-B8D3-FCD458DF07FA}" srcOrd="0" destOrd="0" presId="urn:microsoft.com/office/officeart/2018/2/layout/IconVerticalSolidList"/>
    <dgm:cxn modelId="{3D85586D-29B1-4B2E-B4B8-403125B57B91}" type="presParOf" srcId="{3611E214-1EF2-4E96-B8D3-FCD458DF07FA}" destId="{229B0EC1-DF48-4912-831E-A6DFE83FC60E}" srcOrd="0" destOrd="0" presId="urn:microsoft.com/office/officeart/2018/2/layout/IconVerticalSolidList"/>
    <dgm:cxn modelId="{346A4302-A93A-46EA-8B58-847CF2ED4FE4}" type="presParOf" srcId="{3611E214-1EF2-4E96-B8D3-FCD458DF07FA}" destId="{70117C85-5CCE-4DE6-9627-3109344901D8}" srcOrd="1" destOrd="0" presId="urn:microsoft.com/office/officeart/2018/2/layout/IconVerticalSolidList"/>
    <dgm:cxn modelId="{B73C593B-D9D2-4E67-8A28-25461C724695}" type="presParOf" srcId="{3611E214-1EF2-4E96-B8D3-FCD458DF07FA}" destId="{6FD17F37-1117-4EF3-8752-CB26748BC506}" srcOrd="2" destOrd="0" presId="urn:microsoft.com/office/officeart/2018/2/layout/IconVerticalSolidList"/>
    <dgm:cxn modelId="{91AC9BA1-EEB1-4C5B-B75D-84B54C8E2DF0}" type="presParOf" srcId="{3611E214-1EF2-4E96-B8D3-FCD458DF07FA}" destId="{F1FF9707-10BB-46C3-9F9E-9F0AAE631588}" srcOrd="3" destOrd="0" presId="urn:microsoft.com/office/officeart/2018/2/layout/IconVerticalSolidList"/>
    <dgm:cxn modelId="{4B4C8AB1-072E-4A36-BE94-74A56F8D3844}" type="presParOf" srcId="{5C105BFD-F5DD-4804-9D5F-0BE58D10A9E2}" destId="{1DE14538-D09A-4C68-86C6-D7AE5DE97A9C}" srcOrd="1" destOrd="0" presId="urn:microsoft.com/office/officeart/2018/2/layout/IconVerticalSolidList"/>
    <dgm:cxn modelId="{719FFCC5-E375-4CA4-9373-201BE0292F88}" type="presParOf" srcId="{5C105BFD-F5DD-4804-9D5F-0BE58D10A9E2}" destId="{5E324E30-6D5D-4240-AF73-38DDDD701B43}" srcOrd="2" destOrd="0" presId="urn:microsoft.com/office/officeart/2018/2/layout/IconVerticalSolidList"/>
    <dgm:cxn modelId="{1A791A33-2A75-4943-8D17-96D8FEDD7461}" type="presParOf" srcId="{5E324E30-6D5D-4240-AF73-38DDDD701B43}" destId="{519D0666-1DAB-46DF-829D-D1C5E670E876}" srcOrd="0" destOrd="0" presId="urn:microsoft.com/office/officeart/2018/2/layout/IconVerticalSolidList"/>
    <dgm:cxn modelId="{656CD3A9-EBE2-429D-9F15-C25E556A6AA2}" type="presParOf" srcId="{5E324E30-6D5D-4240-AF73-38DDDD701B43}" destId="{8F27A536-2F7B-4004-8FB5-6FA7A5A5BCAF}" srcOrd="1" destOrd="0" presId="urn:microsoft.com/office/officeart/2018/2/layout/IconVerticalSolidList"/>
    <dgm:cxn modelId="{DA0A7F1B-D55F-48E5-9C14-C527ABBFAEF4}" type="presParOf" srcId="{5E324E30-6D5D-4240-AF73-38DDDD701B43}" destId="{10A9F0B8-678D-46BA-9B48-8760495E9CBC}" srcOrd="2" destOrd="0" presId="urn:microsoft.com/office/officeart/2018/2/layout/IconVerticalSolidList"/>
    <dgm:cxn modelId="{5BA35AB5-2324-4941-A709-83D553E4993B}" type="presParOf" srcId="{5E324E30-6D5D-4240-AF73-38DDDD701B43}" destId="{A7D351E1-BAB9-4DD0-AA1C-A13C1C767C6A}" srcOrd="3" destOrd="0" presId="urn:microsoft.com/office/officeart/2018/2/layout/IconVerticalSolidList"/>
    <dgm:cxn modelId="{A3F82E75-2334-4211-9F47-E3589515D9EE}" type="presParOf" srcId="{5C105BFD-F5DD-4804-9D5F-0BE58D10A9E2}" destId="{2227095E-7260-4E69-B00C-F228E6169618}" srcOrd="3" destOrd="0" presId="urn:microsoft.com/office/officeart/2018/2/layout/IconVerticalSolidList"/>
    <dgm:cxn modelId="{C81448ED-724A-4899-B69D-077F751B1272}" type="presParOf" srcId="{5C105BFD-F5DD-4804-9D5F-0BE58D10A9E2}" destId="{30F9F553-9773-46E8-B7A4-733A5FA48459}" srcOrd="4" destOrd="0" presId="urn:microsoft.com/office/officeart/2018/2/layout/IconVerticalSolidList"/>
    <dgm:cxn modelId="{DD1A56A9-38D0-41EA-A37D-920B856C89C4}" type="presParOf" srcId="{30F9F553-9773-46E8-B7A4-733A5FA48459}" destId="{FB87A3B9-E532-4B74-A31D-04120F7921AB}" srcOrd="0" destOrd="0" presId="urn:microsoft.com/office/officeart/2018/2/layout/IconVerticalSolidList"/>
    <dgm:cxn modelId="{B60603D8-73DE-48E8-B201-4612DF829F33}" type="presParOf" srcId="{30F9F553-9773-46E8-B7A4-733A5FA48459}" destId="{DFACBEE3-51C7-4572-B019-19BDE23BCD43}" srcOrd="1" destOrd="0" presId="urn:microsoft.com/office/officeart/2018/2/layout/IconVerticalSolidList"/>
    <dgm:cxn modelId="{4644CC95-3D22-4AC2-97F3-9F891187D00C}" type="presParOf" srcId="{30F9F553-9773-46E8-B7A4-733A5FA48459}" destId="{94E6CA45-5FDE-42C2-8A07-4D46C4162824}" srcOrd="2" destOrd="0" presId="urn:microsoft.com/office/officeart/2018/2/layout/IconVerticalSolidList"/>
    <dgm:cxn modelId="{58A83A83-BC49-4572-B1B2-B3F67314E0CC}" type="presParOf" srcId="{30F9F553-9773-46E8-B7A4-733A5FA48459}" destId="{307CCDE1-0F93-4257-BD4C-0021FF807E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06D86-6FEA-4DA1-BD5B-6B075A226E85}">
      <dsp:nvSpPr>
        <dsp:cNvPr id="0" name=""/>
        <dsp:cNvSpPr/>
      </dsp:nvSpPr>
      <dsp:spPr>
        <a:xfrm>
          <a:off x="858221" y="498491"/>
          <a:ext cx="1093525" cy="1093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86FCD-0C25-47AF-B052-4487AD2F5028}">
      <dsp:nvSpPr>
        <dsp:cNvPr id="0" name=""/>
        <dsp:cNvSpPr/>
      </dsp:nvSpPr>
      <dsp:spPr>
        <a:xfrm>
          <a:off x="189955" y="1912108"/>
          <a:ext cx="24300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Metadata management is key to a data warehouse solution. So the understanding is important. </a:t>
          </a:r>
        </a:p>
      </dsp:txBody>
      <dsp:txXfrm>
        <a:off x="189955" y="1912108"/>
        <a:ext cx="2430056" cy="720000"/>
      </dsp:txXfrm>
    </dsp:sp>
    <dsp:sp modelId="{0D737D20-D6C1-4CED-96CA-7E4B5B2E04A8}">
      <dsp:nvSpPr>
        <dsp:cNvPr id="0" name=""/>
        <dsp:cNvSpPr/>
      </dsp:nvSpPr>
      <dsp:spPr>
        <a:xfrm>
          <a:off x="3713537" y="586717"/>
          <a:ext cx="1093525" cy="1093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549E2F-BE05-403D-A606-2FF6ED08D235}">
      <dsp:nvSpPr>
        <dsp:cNvPr id="0" name=""/>
        <dsp:cNvSpPr/>
      </dsp:nvSpPr>
      <dsp:spPr>
        <a:xfrm>
          <a:off x="3045271" y="1912108"/>
          <a:ext cx="24300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A lack of management will lead to lackluster data analysis. </a:t>
          </a:r>
        </a:p>
      </dsp:txBody>
      <dsp:txXfrm>
        <a:off x="3045271" y="1912108"/>
        <a:ext cx="2430056" cy="720000"/>
      </dsp:txXfrm>
    </dsp:sp>
    <dsp:sp modelId="{EA80190D-A4CF-45D8-B046-3C568907CC7F}">
      <dsp:nvSpPr>
        <dsp:cNvPr id="0" name=""/>
        <dsp:cNvSpPr/>
      </dsp:nvSpPr>
      <dsp:spPr>
        <a:xfrm>
          <a:off x="6568853" y="498491"/>
          <a:ext cx="1093525" cy="1093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ED0CBE-2B55-4344-B8FD-5B2BC735E27A}">
      <dsp:nvSpPr>
        <dsp:cNvPr id="0" name=""/>
        <dsp:cNvSpPr/>
      </dsp:nvSpPr>
      <dsp:spPr>
        <a:xfrm>
          <a:off x="5900587" y="1912108"/>
          <a:ext cx="243005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Data warehouse and big data are two systems that have had issues working together in the past. </a:t>
          </a:r>
        </a:p>
      </dsp:txBody>
      <dsp:txXfrm>
        <a:off x="5900587" y="1912108"/>
        <a:ext cx="243005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9B256-4F9E-4FB6-B191-7B8E9C6E5CE6}">
      <dsp:nvSpPr>
        <dsp:cNvPr id="0" name=""/>
        <dsp:cNvSpPr/>
      </dsp:nvSpPr>
      <dsp:spPr>
        <a:xfrm>
          <a:off x="84318" y="226224"/>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F6FE5-9F8C-4B0C-95E4-75200B5FBAC6}">
      <dsp:nvSpPr>
        <dsp:cNvPr id="0" name=""/>
        <dsp:cNvSpPr/>
      </dsp:nvSpPr>
      <dsp:spPr>
        <a:xfrm>
          <a:off x="316514" y="458420"/>
          <a:ext cx="641304" cy="64130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C459D3-0061-40E7-8945-7C3DA16895BE}">
      <dsp:nvSpPr>
        <dsp:cNvPr id="0" name=""/>
        <dsp:cNvSpPr/>
      </dsp:nvSpPr>
      <dsp:spPr>
        <a:xfrm>
          <a:off x="1426950" y="226224"/>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Metadata Management Systems (MMS) are key for stakeholders. Analysis is impossible otherwise.</a:t>
          </a:r>
        </a:p>
      </dsp:txBody>
      <dsp:txXfrm>
        <a:off x="1426950" y="226224"/>
        <a:ext cx="2606286" cy="1105697"/>
      </dsp:txXfrm>
    </dsp:sp>
    <dsp:sp modelId="{F34C776C-8C91-4CAB-A455-02CA608F3745}">
      <dsp:nvSpPr>
        <dsp:cNvPr id="0" name=""/>
        <dsp:cNvSpPr/>
      </dsp:nvSpPr>
      <dsp:spPr>
        <a:xfrm>
          <a:off x="4487362" y="226224"/>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B7D8A-3408-4BFD-875B-A5CA9A220A22}">
      <dsp:nvSpPr>
        <dsp:cNvPr id="0" name=""/>
        <dsp:cNvSpPr/>
      </dsp:nvSpPr>
      <dsp:spPr>
        <a:xfrm>
          <a:off x="4719559" y="458420"/>
          <a:ext cx="641304" cy="6413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F367F-B0EE-4F5D-A970-5CA48B46CA18}">
      <dsp:nvSpPr>
        <dsp:cNvPr id="0" name=""/>
        <dsp:cNvSpPr/>
      </dsp:nvSpPr>
      <dsp:spPr>
        <a:xfrm>
          <a:off x="5829995" y="226224"/>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Reduction of warehouse workload and effective ETL process.</a:t>
          </a:r>
        </a:p>
      </dsp:txBody>
      <dsp:txXfrm>
        <a:off x="5829995" y="226224"/>
        <a:ext cx="2606286" cy="1105697"/>
      </dsp:txXfrm>
    </dsp:sp>
    <dsp:sp modelId="{ACB75404-A5CB-4252-96D2-6A6F0FFCEFC5}">
      <dsp:nvSpPr>
        <dsp:cNvPr id="0" name=""/>
        <dsp:cNvSpPr/>
      </dsp:nvSpPr>
      <dsp:spPr>
        <a:xfrm>
          <a:off x="84318" y="1877527"/>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DC45B-5BE1-4801-8909-B1305C12565E}">
      <dsp:nvSpPr>
        <dsp:cNvPr id="0" name=""/>
        <dsp:cNvSpPr/>
      </dsp:nvSpPr>
      <dsp:spPr>
        <a:xfrm>
          <a:off x="316514" y="2109724"/>
          <a:ext cx="641304" cy="6413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DB87F8-43DC-409D-AF22-51B4482139BC}">
      <dsp:nvSpPr>
        <dsp:cNvPr id="0" name=""/>
        <dsp:cNvSpPr/>
      </dsp:nvSpPr>
      <dsp:spPr>
        <a:xfrm>
          <a:off x="1426950" y="1877527"/>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MMS is descriptive, defines data, can consists of work scheduling and business events.</a:t>
          </a:r>
        </a:p>
      </dsp:txBody>
      <dsp:txXfrm>
        <a:off x="1426950" y="1877527"/>
        <a:ext cx="2606286" cy="1105697"/>
      </dsp:txXfrm>
    </dsp:sp>
    <dsp:sp modelId="{91A7E1D5-7237-44C7-9E97-C06A29140CC1}">
      <dsp:nvSpPr>
        <dsp:cNvPr id="0" name=""/>
        <dsp:cNvSpPr/>
      </dsp:nvSpPr>
      <dsp:spPr>
        <a:xfrm>
          <a:off x="4487362" y="1877527"/>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A4DCD-D48B-4E75-8F1C-7C3D00F49300}">
      <dsp:nvSpPr>
        <dsp:cNvPr id="0" name=""/>
        <dsp:cNvSpPr/>
      </dsp:nvSpPr>
      <dsp:spPr>
        <a:xfrm>
          <a:off x="4719559" y="2109724"/>
          <a:ext cx="641304" cy="6413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A8B199-5ED0-4AF4-AACB-2343FCD2E988}">
      <dsp:nvSpPr>
        <dsp:cNvPr id="0" name=""/>
        <dsp:cNvSpPr/>
      </dsp:nvSpPr>
      <dsp:spPr>
        <a:xfrm>
          <a:off x="5829995" y="1877527"/>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Technical and business metadata types.</a:t>
          </a:r>
        </a:p>
      </dsp:txBody>
      <dsp:txXfrm>
        <a:off x="5829995" y="1877527"/>
        <a:ext cx="2606286" cy="1105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B0EC1-DF48-4912-831E-A6DFE83FC60E}">
      <dsp:nvSpPr>
        <dsp:cNvPr id="0" name=""/>
        <dsp:cNvSpPr/>
      </dsp:nvSpPr>
      <dsp:spPr>
        <a:xfrm>
          <a:off x="0" y="322"/>
          <a:ext cx="8520600" cy="755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17C85-5CCE-4DE6-9627-3109344901D8}">
      <dsp:nvSpPr>
        <dsp:cNvPr id="0" name=""/>
        <dsp:cNvSpPr/>
      </dsp:nvSpPr>
      <dsp:spPr>
        <a:xfrm>
          <a:off x="228532" y="170305"/>
          <a:ext cx="415513" cy="41551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FF9707-10BB-46C3-9F9E-9F0AAE631588}">
      <dsp:nvSpPr>
        <dsp:cNvPr id="0" name=""/>
        <dsp:cNvSpPr/>
      </dsp:nvSpPr>
      <dsp:spPr>
        <a:xfrm>
          <a:off x="872578" y="322"/>
          <a:ext cx="7648021" cy="7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55" tIns="79955" rIns="79955" bIns="79955" numCol="1" spcCol="1270" anchor="ctr" anchorCtr="0">
          <a:noAutofit/>
        </a:bodyPr>
        <a:lstStyle/>
        <a:p>
          <a:pPr marL="0" lvl="0" indent="0" algn="l" defTabSz="889000">
            <a:lnSpc>
              <a:spcPct val="100000"/>
            </a:lnSpc>
            <a:spcBef>
              <a:spcPct val="0"/>
            </a:spcBef>
            <a:spcAft>
              <a:spcPct val="35000"/>
            </a:spcAft>
            <a:buNone/>
          </a:pPr>
          <a:r>
            <a:rPr lang="en-US" sz="2000" kern="1200" dirty="0"/>
            <a:t>The continual rise of web applications and SOAs make MMS a necessity for data-driven environments. </a:t>
          </a:r>
        </a:p>
      </dsp:txBody>
      <dsp:txXfrm>
        <a:off x="872578" y="322"/>
        <a:ext cx="7648021" cy="755479"/>
      </dsp:txXfrm>
    </dsp:sp>
    <dsp:sp modelId="{519D0666-1DAB-46DF-829D-D1C5E670E876}">
      <dsp:nvSpPr>
        <dsp:cNvPr id="0" name=""/>
        <dsp:cNvSpPr/>
      </dsp:nvSpPr>
      <dsp:spPr>
        <a:xfrm>
          <a:off x="0" y="944672"/>
          <a:ext cx="8520600" cy="755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7A536-2F7B-4004-8FB5-6FA7A5A5BCAF}">
      <dsp:nvSpPr>
        <dsp:cNvPr id="0" name=""/>
        <dsp:cNvSpPr/>
      </dsp:nvSpPr>
      <dsp:spPr>
        <a:xfrm>
          <a:off x="228532" y="1114655"/>
          <a:ext cx="415513" cy="41551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351E1-BAB9-4DD0-AA1C-A13C1C767C6A}">
      <dsp:nvSpPr>
        <dsp:cNvPr id="0" name=""/>
        <dsp:cNvSpPr/>
      </dsp:nvSpPr>
      <dsp:spPr>
        <a:xfrm>
          <a:off x="872578" y="944672"/>
          <a:ext cx="7648021" cy="7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55" tIns="79955" rIns="79955" bIns="79955" numCol="1" spcCol="1270" anchor="ctr" anchorCtr="0">
          <a:noAutofit/>
        </a:bodyPr>
        <a:lstStyle/>
        <a:p>
          <a:pPr marL="0" lvl="0" indent="0" algn="l" defTabSz="889000">
            <a:lnSpc>
              <a:spcPct val="100000"/>
            </a:lnSpc>
            <a:spcBef>
              <a:spcPct val="0"/>
            </a:spcBef>
            <a:spcAft>
              <a:spcPct val="35000"/>
            </a:spcAft>
            <a:buNone/>
          </a:pPr>
          <a:r>
            <a:rPr lang="en-US" sz="2000" kern="1200"/>
            <a:t>MMS continues to require metadata model standards like CWM where the standards will change over time. </a:t>
          </a:r>
        </a:p>
      </dsp:txBody>
      <dsp:txXfrm>
        <a:off x="872578" y="944672"/>
        <a:ext cx="7648021" cy="755479"/>
      </dsp:txXfrm>
    </dsp:sp>
    <dsp:sp modelId="{FB87A3B9-E532-4B74-A31D-04120F7921AB}">
      <dsp:nvSpPr>
        <dsp:cNvPr id="0" name=""/>
        <dsp:cNvSpPr/>
      </dsp:nvSpPr>
      <dsp:spPr>
        <a:xfrm>
          <a:off x="0" y="1889021"/>
          <a:ext cx="8520600" cy="7554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ACBEE3-51C7-4572-B019-19BDE23BCD43}">
      <dsp:nvSpPr>
        <dsp:cNvPr id="0" name=""/>
        <dsp:cNvSpPr/>
      </dsp:nvSpPr>
      <dsp:spPr>
        <a:xfrm>
          <a:off x="228532" y="2059004"/>
          <a:ext cx="415513" cy="41551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7CCDE1-0F93-4257-BD4C-0021FF807E2E}">
      <dsp:nvSpPr>
        <dsp:cNvPr id="0" name=""/>
        <dsp:cNvSpPr/>
      </dsp:nvSpPr>
      <dsp:spPr>
        <a:xfrm>
          <a:off x="872578" y="1889021"/>
          <a:ext cx="7648021" cy="75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955" tIns="79955" rIns="79955" bIns="79955" numCol="1" spcCol="1270" anchor="ctr" anchorCtr="0">
          <a:noAutofit/>
        </a:bodyPr>
        <a:lstStyle/>
        <a:p>
          <a:pPr marL="0" lvl="0" indent="0" algn="l" defTabSz="889000">
            <a:lnSpc>
              <a:spcPct val="100000"/>
            </a:lnSpc>
            <a:spcBef>
              <a:spcPct val="0"/>
            </a:spcBef>
            <a:spcAft>
              <a:spcPct val="35000"/>
            </a:spcAft>
            <a:buNone/>
          </a:pPr>
          <a:r>
            <a:rPr lang="en-US" sz="2000" kern="1200"/>
            <a:t>The goal is for generic structures of model and map representations.</a:t>
          </a:r>
        </a:p>
      </dsp:txBody>
      <dsp:txXfrm>
        <a:off x="872578" y="1889021"/>
        <a:ext cx="7648021" cy="7554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3fd632019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3fd632019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Metadata is defined and metadata management systems are evaluated for data warehouses and big data. The importance of metadata management is emphasized for businesses to extract use-value from data. MMS is reviewed in this report. Big data and data warehouses are different systems for different requirements, but similarities in metadata management are shared regarding the federated management method.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fd632019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fd632019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3fd632019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3fd632019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Data warehouse metadata are bits of information stored in a data repository. Metadata is not readily available, so numerous tools used by extract-transform-load developers and IT managers, usually a metadata coordinator, can make said metadata available which offers insight for business decision makers. The metadata contains information of data warehouse contents, processes, semantics, and infrastructure. Architecture components and OLAP analysis is based on metadata. For big data stores, architecture that contains several types of interconnected metadata for the operation of architectural components. Research exists regarding metadata frameworks, management systems, and the evolution of handling data warehouse metadata. In this research, the development of metadata management in data warehouse repositories is reviewed.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fd632019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fd632019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Metadata exists to give descriptive information regarding data regarding its format, definition, and temporal attributes (Sarda, 2001; Xiao, 2015). Metadata rationale stems from the disseminations of libraries and information and the constant growth of such since the 1960s, where there was a need to organize and give context to data (Zeng &amp; Qin, 2016). Metadata came into fruition to manage digital resources (Zeng &amp; Qin, 2016). In the context of data warehouses, the nature of its intricacy in the facet of its design and operation, such as the extraction of data comprised of many different sources of various formats to the easy mismanagement as a result of different semantics, metadata is key for managed data. Metadata stores data warehouse information, structure, and paths at a central reference point (Vassiliadis, 2018).</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3fd632019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3fd632019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Metadata management systems (MMS) are essential in data warehouses for stakeholders to come to conclusions and make decisions (van Zyl et al., 1998). With a MMS, processes such as ETL, data models, and the entire process from system implementation to usage (Xiao et al., 2019). Usage of the data warehouse metadata management environment is utilized for analysis (van Zyl et al., 1998; Xiao, 2015). The extent of the analysis considers impact, operational sources, tables, history, and owners (van Zyl et al., 1998). Impact analysis of operational data source changes, summarized and existing summarized tables, the changes and method of how data is changed, and data owners partitioned by specialization (van Zyl et al., 1998). Analysis is only possible with a metadata management system.</a:t>
            </a:r>
          </a:p>
          <a:p>
            <a:pPr marL="0" lvl="0" indent="0" algn="l" rtl="0">
              <a:spcBef>
                <a:spcPts val="0"/>
              </a:spcBef>
              <a:spcAft>
                <a:spcPts val="0"/>
              </a:spcAft>
              <a:buNone/>
            </a:pPr>
            <a:r>
              <a:rPr lang="en-US" dirty="0"/>
              <a:t>MMS offers an accessible view of data on the enterprise level to share information to stakeholders. The accuracy, integrity, and consistency is managed and facilitated all while sustaining the constant development and upgrades to the data warehouse system (Xiao et al., 2015). Metadata management, that is effectively implemented and used, will in turn reduce data warehouse workload, improve the extract-transform-load operation, and overall efficiency (Xiao et al., 2015). MMS functions are comprised of: descriptions of data in the data warehouse; definition of generated and entered data from the warehouse; work schedule extractions on business events and data conduct; data consistency system performance detection; quality of data (Xiao et al., 2019, p. 930). MMS is partitioned between two types to be collected: technical and business.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3fd632019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3fd632019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Technical metadata relate to data warehouse structure and elements such as relations, tables, data types, and storage (Sarda, 2001; Vassiliadis, 2018). It is the data warehouse system’s “development, management, and maintenance” that provides solutions by connecting tools, the ETL process, physical descriptions, and the program (Xiao et al., 2019, p. 930; van Zyl et al., 1998) and is described by entities and their attributes. Business metadata, also dubbed semantic metadata, is relevant for business analysts and aids in the creation of an enterprise data view (Xiao et al., 2019). Conveyed in this sort of metadata is the essence, frames of reference, and the description of the complex networks of business and all aspects such as framework and functions (Sarda, 2001). Both technical and business metadata are mapped together (van Zyl et al., 1998). Technical metadata fundamentally pertains to the back end while business metadata concerns the front end. Both aspects form an amalgam of what is metadata. Metadata as business praxis relies on these two aspects to operate and, as anything physical entity, changes through time.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fd632019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fd632019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MMS for data warehouses, there are three standard frameworks: centralized, distributed, and federal as seen in Figure 2. A centralized framework is a singular focused metadata repository model suitable for moderate-sized organizations or companies (Vassiliadis, 2018). Distributed frameworks manage metadata as separate, but interconnected entities using local meta databases to manage data (Vassiliadis, 2018, p. 931). A federal structure is a synthesis of centralized and distributed methodologies composed of several independently managed meta databases (Vassiliadis, 2018). Federal method is the preferred management system framework for data warehouses (Vassiliadis, 2018). This is justified through the centralized and distributed systems being limited if only relying on either one of them. A combination of the two makes sense for performance reasons as there is less limitation.</a:t>
            </a:r>
          </a:p>
          <a:p>
            <a:pPr marL="0" lvl="0" indent="0" algn="l" rtl="0">
              <a:spcBef>
                <a:spcPts val="0"/>
              </a:spcBef>
              <a:spcAft>
                <a:spcPts val="0"/>
              </a:spcAft>
              <a:buNone/>
            </a:pPr>
            <a:r>
              <a:rPr lang="en-US" dirty="0"/>
              <a:t>    Regarding consideration for the creation of a MMS, it goes back to the requirements that led to a business wanting to implement a data warehouse solution in the first place. The scope of the data warehouse and its domain must be defined to determine the bounds of the metadata management system (Vassiliadis, 2018). How metadata functions in the extracted data source and the tools to manage data warehouse metadata are considered too (Vassiliadis, 2018). Enterprise models will aid to homogenize metadata management and subsequently the enterprise system will be combined with it (Vassiliadis, 2018).</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fd632019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fd632019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big data solutions exist with no elaborate metadata management support in mind to accentuate the </a:t>
            </a:r>
            <a:r>
              <a:rPr lang="en-US" dirty="0" err="1"/>
              <a:t>schemaless</a:t>
            </a:r>
            <a:r>
              <a:rPr lang="en-US" dirty="0"/>
              <a:t> conditions of big data environments, considering applications that proclaim </a:t>
            </a:r>
            <a:r>
              <a:rPr lang="en-US" dirty="0" err="1"/>
              <a:t>schemaless</a:t>
            </a:r>
            <a:r>
              <a:rPr lang="en-US" dirty="0"/>
              <a:t> features like Hadoop (Smith et al., 2014). The user base of these solutions can be described as small or not working in a large network, as it is presumed to be nearly impossible to manage a large project without metadata management to aid in organization and information sharing sorting. There may exist a need to incorporate metadata management for big data to have “version histories [or] data block features” to secure analytic cogency (Smith et al., 2014, p. 1). Metadata management can aid in rigid machine-learning algorithms and their widespread integration into analytical mediums, avoiding hard coding when it comes to machine learning algorithms, organizing various data sources and information sharing (</a:t>
            </a:r>
            <a:r>
              <a:rPr lang="en-US" dirty="0" err="1"/>
              <a:t>Holom</a:t>
            </a:r>
            <a:r>
              <a:rPr lang="en-US" dirty="0"/>
              <a:t> et al., 2020). Hadoop and MapReduce are useful applications to manage metadata in big data systems (De Mauro et al., 2016). </a:t>
            </a:r>
          </a:p>
          <a:p>
            <a:pPr marL="0" lvl="0" indent="0" algn="l" rtl="0">
              <a:spcBef>
                <a:spcPts val="0"/>
              </a:spcBef>
              <a:spcAft>
                <a:spcPts val="0"/>
              </a:spcAft>
              <a:buNone/>
            </a:pPr>
            <a:r>
              <a:rPr lang="en-US" dirty="0"/>
              <a:t>Metadata, even in the big data scale, is still essentially used for recording keeping and descriptive properties with the aim of speeding up queries and general access to information (</a:t>
            </a:r>
            <a:r>
              <a:rPr lang="en-US" dirty="0" err="1"/>
              <a:t>Edara</a:t>
            </a:r>
            <a:r>
              <a:rPr lang="en-US" dirty="0"/>
              <a:t> &amp; </a:t>
            </a:r>
            <a:r>
              <a:rPr lang="en-US" dirty="0" err="1"/>
              <a:t>Pasumansky</a:t>
            </a:r>
            <a:r>
              <a:rPr lang="en-US" dirty="0"/>
              <a:t>, 2021). Where indexing is common in relational database systems and data warehouses rely on block deletion and compilers, big data systems using open-source applications store minor portions of the metadata system like tabular schemas into a centralized, often distributed management service and major portions such as block level metadata for scalability reasons (</a:t>
            </a:r>
            <a:r>
              <a:rPr lang="en-US" dirty="0" err="1"/>
              <a:t>Edara</a:t>
            </a:r>
            <a:r>
              <a:rPr lang="en-US" dirty="0"/>
              <a:t> &amp; </a:t>
            </a:r>
            <a:r>
              <a:rPr lang="en-US" dirty="0" err="1"/>
              <a:t>Pasumansky</a:t>
            </a:r>
            <a:r>
              <a:rPr lang="en-US" dirty="0"/>
              <a:t>, 2021). (Smith et al., 2014). </a:t>
            </a:r>
          </a:p>
          <a:p>
            <a:pPr marL="0" lvl="0" indent="0" algn="l" rtl="0">
              <a:spcBef>
                <a:spcPts val="0"/>
              </a:spcBef>
              <a:spcAft>
                <a:spcPts val="0"/>
              </a:spcAft>
              <a:buNone/>
            </a:pPr>
            <a:r>
              <a:rPr lang="en-US" dirty="0"/>
              <a:t>Block level, or a cloud service that emulates physical hard drives, is a virtualization as a service that can host metadata to manage through different approaches (</a:t>
            </a:r>
            <a:r>
              <a:rPr lang="en-US" dirty="0" err="1"/>
              <a:t>Edara</a:t>
            </a:r>
            <a:r>
              <a:rPr lang="en-US" dirty="0"/>
              <a:t> &amp; </a:t>
            </a:r>
            <a:r>
              <a:rPr lang="en-US" dirty="0" err="1"/>
              <a:t>Pasumansky</a:t>
            </a:r>
            <a:r>
              <a:rPr lang="en-US" dirty="0"/>
              <a:t>, 2021; Xiao et al., 2006). Metadata management at the block level compensates for the I/O device requirement. Metadata contains the path and qualities of the blocks, or multiple instances and records of data grouped together (Xiao et al., 2006). Block level metadata management consists of codes focusing on data allocation (Xiao et al., 2006). </a:t>
            </a:r>
          </a:p>
          <a:p>
            <a:pPr marL="0" lvl="0" indent="0" algn="l" rtl="0">
              <a:spcBef>
                <a:spcPts val="0"/>
              </a:spcBef>
              <a:spcAft>
                <a:spcPts val="0"/>
              </a:spcAft>
              <a:buNone/>
            </a:pPr>
            <a:r>
              <a:rPr lang="en-US" dirty="0"/>
              <a:t>Regarding the different treatment of minor and major portions, the minor portion allocations can be modified without the block data being altered, allowing for scalable mutations (</a:t>
            </a:r>
            <a:r>
              <a:rPr lang="en-US" dirty="0" err="1"/>
              <a:t>Edara</a:t>
            </a:r>
            <a:r>
              <a:rPr lang="en-US" dirty="0"/>
              <a:t> &amp; </a:t>
            </a:r>
            <a:r>
              <a:rPr lang="en-US" dirty="0" err="1"/>
              <a:t>Pasumansky</a:t>
            </a:r>
            <a:r>
              <a:rPr lang="en-US" dirty="0"/>
              <a:t>, 2021). For this metadata management system distributed data queries are affected since the metadata is not available prior to every block data’s header or footer being scanned (</a:t>
            </a:r>
            <a:r>
              <a:rPr lang="en-US" dirty="0" err="1"/>
              <a:t>Edara</a:t>
            </a:r>
            <a:r>
              <a:rPr lang="en-US" dirty="0"/>
              <a:t> &amp; </a:t>
            </a:r>
            <a:r>
              <a:rPr lang="en-US" dirty="0" err="1"/>
              <a:t>Pasumansky</a:t>
            </a:r>
            <a:r>
              <a:rPr lang="en-US" dirty="0"/>
              <a:t>, 2021). It can be surmised that the described availability and method will amount to a large amount of costs to run. Programs attempt to assign a centralized condition to the minor allocation at the cost of scalability; however, metadata management being worked with as data management a balance can be met between scalability and query performance (</a:t>
            </a:r>
            <a:r>
              <a:rPr lang="en-US" dirty="0" err="1"/>
              <a:t>Edara</a:t>
            </a:r>
            <a:r>
              <a:rPr lang="en-US" dirty="0"/>
              <a:t> &amp; </a:t>
            </a:r>
            <a:r>
              <a:rPr lang="en-US" dirty="0" err="1"/>
              <a:t>Pasumansky</a:t>
            </a:r>
            <a:r>
              <a:rPr lang="en-US" dirty="0"/>
              <a:t>, 2021).</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3fd632019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3fd632019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Various approaches to metadata management will remain a consideration as data grows and needs to be managed and analyzed in some way. Metadata must be integrated in some form. The importance is stressed due to the rise in “web applications” or “service oriented architecture” (</a:t>
            </a:r>
            <a:r>
              <a:rPr lang="en-US" dirty="0" err="1"/>
              <a:t>Quix</a:t>
            </a:r>
            <a:r>
              <a:rPr lang="en-US" dirty="0"/>
              <a:t>, 2018, p. 2237) and the consolidation of databases or data warehouses with these implementations. The federation method with the loosely coupled metadata repository is successful (</a:t>
            </a:r>
            <a:r>
              <a:rPr lang="en-US" dirty="0" err="1"/>
              <a:t>Quix</a:t>
            </a:r>
            <a:r>
              <a:rPr lang="en-US" dirty="0"/>
              <a:t>, 2018). </a:t>
            </a:r>
          </a:p>
          <a:p>
            <a:pPr marL="0" lvl="0" indent="0" algn="l" rtl="0">
              <a:spcBef>
                <a:spcPts val="0"/>
              </a:spcBef>
              <a:spcAft>
                <a:spcPts val="0"/>
              </a:spcAft>
              <a:buNone/>
            </a:pPr>
            <a:r>
              <a:rPr lang="en-US" dirty="0"/>
              <a:t>Due to the complexity of metadata management, there are standards to simplify metadata integration in data warehouses. The common warehouse metamodel, seen in figure 1, is a standard based on unified modeling language, meta object facility, and xml metadata interchange that data warehouse merchants conform to that dictate how the operation and maintenance is managed (Peyton, 2018). ETL process is fully supported and associates a transformation with event sets to trigger transformation steps (Peyton, 2018). The future direction of metadata repositories examine metadata querying as integrated from many sources (</a:t>
            </a:r>
            <a:r>
              <a:rPr lang="en-US" dirty="0" err="1"/>
              <a:t>Quix</a:t>
            </a:r>
            <a:r>
              <a:rPr lang="en-US" dirty="0"/>
              <a:t>, 2018). Essentially, the aim is to have generic structures for model and map representations (</a:t>
            </a:r>
            <a:r>
              <a:rPr lang="en-US" dirty="0" err="1"/>
              <a:t>Quix</a:t>
            </a:r>
            <a:r>
              <a:rPr lang="en-US" dirty="0"/>
              <a:t>, 2018).</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3fd632019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3fd632019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research, big data’s MMS framework holds similarities to MMS for data warehouse. This is based on referencing how small-scale partitions are centralized and distributed. Data warehouses following the conventional federated method are, virtually, centralized and distributed as well. The use of block-level is not conventional or regularly seen in data warehouse MMS. Of course, it depends on how the data warehouse is implemented. Since block-level is a virtualization of physical storage, this is not applicable for strictly on-premise data warehouses. A cloud-based solution may consider block-level partition but will only act as a  trade off if the amount of data is large. Businesses must consider that block-level and federated combinations may amount to a large execution cost if the complex system is not optimized. </a:t>
            </a:r>
          </a:p>
          <a:p>
            <a:pPr marL="0" lvl="0" indent="0" algn="l" rtl="0">
              <a:spcBef>
                <a:spcPts val="0"/>
              </a:spcBef>
              <a:spcAft>
                <a:spcPts val="0"/>
              </a:spcAft>
              <a:buNone/>
            </a:pPr>
            <a:r>
              <a:rPr lang="en-US" dirty="0"/>
              <a:t>Data warehouse and big data are differentiated in this report, but that is not to say that the two approaches cannot potentially intertwine. Clearly, this has to deal with changing the requirements of data warehouses and modifying data warehouse business objectives to coordinate with big data ones. Objectives can range from not only business goals, but from altering data types, ETL strategy, distributed coding, and other components to fit the big data model while in conjunction keeping the data warehouse intact (</a:t>
            </a:r>
            <a:r>
              <a:rPr lang="en-US" dirty="0" err="1"/>
              <a:t>Bellatreche</a:t>
            </a:r>
            <a:r>
              <a:rPr lang="en-US" dirty="0"/>
              <a:t> &amp; Chakravarthy, 2019). Businesses seek data warehouses to analyze and store the business’ historical data. Big data can operate with a data warehouse as a composite arrangement. The aforementioned small and large scale partitions may operate as stated: small partitions, or relational and operational data stores will act as a data warehouse, whereas large partitions are governed by a highly scalable solution such as a NoSQL framework. </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846441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72935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14818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0437045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89382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98064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31471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71692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415420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591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53305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20625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03003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32296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99187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913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29008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84834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8/1/2022</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742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Metadata Management Commonalities between Data Warehouse and Big Data Systems</a:t>
            </a: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Hanif Lumsden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11" name="Google Shape;111;p22"/>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a:t>Metadata is defined and the metadata management systems for data warehouses and big data. </a:t>
            </a:r>
          </a:p>
          <a:p>
            <a:pPr marL="285750" indent="-285750">
              <a:spcAft>
                <a:spcPts val="1200"/>
              </a:spcAft>
            </a:pPr>
            <a:r>
              <a:rPr lang="en-US" dirty="0"/>
              <a:t>MMS is reviewed in this report and its role in generating use-value. </a:t>
            </a:r>
          </a:p>
          <a:p>
            <a:pPr marL="285750" indent="-285750">
              <a:spcAft>
                <a:spcPts val="1200"/>
              </a:spcAft>
            </a:pPr>
            <a:r>
              <a:rPr lang="en-US" dirty="0"/>
              <a:t>Big data and data warehouses are different systems for different requirements. Similarities in MMS are shared regarding the federated management method. </a:t>
            </a:r>
          </a:p>
          <a:p>
            <a:pPr marL="285750" indent="-285750">
              <a:spcAft>
                <a:spcPts val="1200"/>
              </a:spcAft>
            </a:pPr>
            <a:r>
              <a:rPr lang="en-US" dirty="0"/>
              <a:t>There is potential for composite solution.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17" name="Google Shape;117;p23"/>
          <p:cNvSpPr txBox="1">
            <a:spLocks noGrp="1"/>
          </p:cNvSpPr>
          <p:nvPr>
            <p:ph type="body" idx="1"/>
          </p:nvPr>
        </p:nvSpPr>
        <p:spPr>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US" dirty="0" err="1"/>
              <a:t>Bellatreche</a:t>
            </a:r>
            <a:r>
              <a:rPr lang="en-US" dirty="0"/>
              <a:t>, L., &amp; Chakravarthy, S. (2019). A special issue in extending data warehouses to big data analytics. Distributed and Parallel Databases, 37(3), 323-327. https://doi.org/10.1007/s10619-019-07262-1</a:t>
            </a:r>
          </a:p>
          <a:p>
            <a:pPr marL="0" lvl="0" indent="0" algn="l" rtl="0">
              <a:spcBef>
                <a:spcPts val="0"/>
              </a:spcBef>
              <a:spcAft>
                <a:spcPts val="1200"/>
              </a:spcAft>
              <a:buNone/>
            </a:pPr>
            <a:r>
              <a:rPr lang="en-US" dirty="0"/>
              <a:t>De Mauro, A., Greco, M., &amp; Grimaldi, M. (2016). A formal definition of big data based on its essential features. Library Review, 65(3), 122-135. https://doi.org/10.1108/lr-06-2015-0061</a:t>
            </a:r>
          </a:p>
          <a:p>
            <a:pPr marL="0" lvl="0" indent="0" algn="l" rtl="0">
              <a:spcBef>
                <a:spcPts val="0"/>
              </a:spcBef>
              <a:spcAft>
                <a:spcPts val="1200"/>
              </a:spcAft>
              <a:buNone/>
            </a:pPr>
            <a:r>
              <a:rPr lang="en-US" dirty="0" err="1"/>
              <a:t>Edara</a:t>
            </a:r>
            <a:r>
              <a:rPr lang="en-US" dirty="0"/>
              <a:t>, P., &amp; </a:t>
            </a:r>
            <a:r>
              <a:rPr lang="en-US" dirty="0" err="1"/>
              <a:t>Pasumansky</a:t>
            </a:r>
            <a:r>
              <a:rPr lang="en-US" dirty="0"/>
              <a:t>, M. (2021). Big Metadata: When Metadata is Big Data. Proceedings of the VLDB Endowment, 14(12), 3083-3095. https://doi.org/10.14778/3476311.3476385</a:t>
            </a:r>
          </a:p>
          <a:p>
            <a:pPr marL="0" lvl="0" indent="0" algn="l" rtl="0">
              <a:spcBef>
                <a:spcPts val="0"/>
              </a:spcBef>
              <a:spcAft>
                <a:spcPts val="1200"/>
              </a:spcAft>
              <a:buNone/>
            </a:pPr>
            <a:r>
              <a:rPr lang="en-US" dirty="0" err="1"/>
              <a:t>Holom</a:t>
            </a:r>
            <a:r>
              <a:rPr lang="en-US" dirty="0"/>
              <a:t>, R., </a:t>
            </a:r>
            <a:r>
              <a:rPr lang="en-US" dirty="0" err="1"/>
              <a:t>Rafetseder</a:t>
            </a:r>
            <a:r>
              <a:rPr lang="en-US" dirty="0"/>
              <a:t>, K., </a:t>
            </a:r>
            <a:r>
              <a:rPr lang="en-US" dirty="0" err="1"/>
              <a:t>Kritzinger</a:t>
            </a:r>
            <a:r>
              <a:rPr lang="en-US" dirty="0"/>
              <a:t>, S., &amp; </a:t>
            </a:r>
            <a:r>
              <a:rPr lang="en-US" dirty="0" err="1"/>
              <a:t>Sehrschön</a:t>
            </a:r>
            <a:r>
              <a:rPr lang="en-US" dirty="0"/>
              <a:t>, H. (2020). Metadata management in a big data infrastructure. Procedia Manufacturing, 42, 375-382. https://doi.org/10.1016/j.promfg.2020.02.060</a:t>
            </a:r>
          </a:p>
          <a:p>
            <a:pPr marL="0" lvl="0" indent="0" algn="l" rtl="0">
              <a:spcBef>
                <a:spcPts val="0"/>
              </a:spcBef>
              <a:spcAft>
                <a:spcPts val="1200"/>
              </a:spcAft>
              <a:buNone/>
            </a:pPr>
            <a:r>
              <a:rPr lang="en-US" dirty="0"/>
              <a:t>Jindal, R., &amp; Acharya, A. (2004). Federated Data Warehouse Architecture [White Paper]. Wipro Technologies. http://hosteddocs.ittoolbox.com/Federated%20data%20Warehouse%20Architecture.pdf</a:t>
            </a:r>
          </a:p>
          <a:p>
            <a:pPr marL="0" lvl="0" indent="0" algn="l" rtl="0">
              <a:spcBef>
                <a:spcPts val="0"/>
              </a:spcBef>
              <a:spcAft>
                <a:spcPts val="1200"/>
              </a:spcAft>
              <a:buNone/>
            </a:pPr>
            <a:r>
              <a:rPr lang="en-US" dirty="0"/>
              <a:t>Kimball, R., &amp; Ross, M. (2013). The data warehouse toolkit: The definitive guide to dimensional modeling. John Wiley &amp; Sons.</a:t>
            </a:r>
          </a:p>
          <a:p>
            <a:pPr marL="0" lvl="0" indent="0" algn="l" rtl="0">
              <a:spcBef>
                <a:spcPts val="0"/>
              </a:spcBef>
              <a:spcAft>
                <a:spcPts val="1200"/>
              </a:spcAft>
              <a:buNone/>
            </a:pPr>
            <a:r>
              <a:rPr lang="en-US" dirty="0"/>
              <a:t>Patil, M. A., &amp; Thakore, D. M. (2017). A big data analytics - challenges with-in new data, metadata management &amp; analysis platforms. IARJSET, 4(4), 140-142. https://doi.org/10.17148/iarjset/nciarcse.2017.41</a:t>
            </a:r>
          </a:p>
          <a:p>
            <a:pPr marL="0" lvl="0" indent="0" algn="l" rtl="0">
              <a:spcBef>
                <a:spcPts val="0"/>
              </a:spcBef>
              <a:spcAft>
                <a:spcPts val="1200"/>
              </a:spcAft>
              <a:buNone/>
            </a:pPr>
            <a:r>
              <a:rPr lang="en-US" dirty="0"/>
              <a:t>Peyton, L. (2018). Common Warehouse Metamodel. In L. Liu &amp; M. T. </a:t>
            </a:r>
            <a:r>
              <a:rPr lang="en-US" dirty="0" err="1"/>
              <a:t>Özsu</a:t>
            </a:r>
            <a:r>
              <a:rPr lang="en-US" dirty="0"/>
              <a:t> (Eds.), Encyclopedia of database systems (2nd ed., pp. 891-897). Springer.</a:t>
            </a:r>
          </a:p>
          <a:p>
            <a:pPr marL="0" lvl="0" indent="0" algn="l" rtl="0">
              <a:spcBef>
                <a:spcPts val="0"/>
              </a:spcBef>
              <a:spcAft>
                <a:spcPts val="1200"/>
              </a:spcAft>
              <a:buNone/>
            </a:pPr>
            <a:r>
              <a:rPr lang="en-US" dirty="0" err="1"/>
              <a:t>Quix</a:t>
            </a:r>
            <a:r>
              <a:rPr lang="en-US" dirty="0"/>
              <a:t>, C. (2018). Meta Data Repository. In L. Liu &amp; M. T. </a:t>
            </a:r>
            <a:r>
              <a:rPr lang="en-US" dirty="0" err="1"/>
              <a:t>Özsu</a:t>
            </a:r>
            <a:r>
              <a:rPr lang="en-US" dirty="0"/>
              <a:t> (Eds.), Encyclopedia of database systems (2nd ed., pp. 2233-2237). Springer</a:t>
            </a:r>
          </a:p>
          <a:p>
            <a:pPr marL="0" lvl="0" indent="0" algn="l" rtl="0">
              <a:spcBef>
                <a:spcPts val="0"/>
              </a:spcBef>
              <a:spcAft>
                <a:spcPts val="1200"/>
              </a:spcAft>
              <a:buNone/>
            </a:pPr>
            <a:r>
              <a:rPr lang="en-US" dirty="0"/>
              <a:t>Reza, M. (2021, June 27). Migrating to cloud with code-free data ingestion. Enterprise Cloud Data Management | Informatica. https://www.informatica.com/blogs/guide-to-code-free-data-ingestion-for-your-cloud-modernization-journey.html</a:t>
            </a:r>
          </a:p>
          <a:p>
            <a:pPr marL="0" lvl="0" indent="0" algn="l" rtl="0">
              <a:spcBef>
                <a:spcPts val="0"/>
              </a:spcBef>
              <a:spcAft>
                <a:spcPts val="1200"/>
              </a:spcAft>
              <a:buNone/>
            </a:pPr>
            <a:r>
              <a:rPr lang="en-US" dirty="0"/>
              <a:t>Sarda, N. L. (2001). Structuring business metadata in data warehouse systems for effective business support. Computing Research Repository. https://doi.org/10.48550/arXiv.cs/0110020</a:t>
            </a:r>
          </a:p>
          <a:p>
            <a:pPr marL="0" lvl="0" indent="0" algn="l" rtl="0">
              <a:spcBef>
                <a:spcPts val="0"/>
              </a:spcBef>
              <a:spcAft>
                <a:spcPts val="1200"/>
              </a:spcAft>
              <a:buNone/>
            </a:pPr>
            <a:r>
              <a:rPr lang="en-US" dirty="0"/>
              <a:t>Smith, K., Seligman, L., Rosenthal, A., </a:t>
            </a:r>
            <a:r>
              <a:rPr lang="en-US" dirty="0" err="1"/>
              <a:t>Kurcz</a:t>
            </a:r>
            <a:r>
              <a:rPr lang="en-US" dirty="0"/>
              <a:t>, C., Greer, M., </a:t>
            </a:r>
            <a:r>
              <a:rPr lang="en-US" dirty="0" err="1"/>
              <a:t>Macheret</a:t>
            </a:r>
            <a:r>
              <a:rPr lang="en-US" dirty="0"/>
              <a:t>, C., Sexton, M., &amp; Eckstein, A. (2014). "Big metadata": The need for principled metadata management in big data ecosystems. Proceedings of Workshop on Data analytics in the Cloud - DanaC'14. https://doi.org/10.1145/2627770.2627776</a:t>
            </a:r>
          </a:p>
          <a:p>
            <a:pPr marL="0" lvl="0" indent="0" algn="l" rtl="0">
              <a:spcBef>
                <a:spcPts val="0"/>
              </a:spcBef>
              <a:spcAft>
                <a:spcPts val="1200"/>
              </a:spcAft>
              <a:buNone/>
            </a:pPr>
            <a:r>
              <a:rPr lang="en-US" dirty="0"/>
              <a:t>van Zyl, J., Vincent, M., &amp; </a:t>
            </a:r>
            <a:r>
              <a:rPr lang="en-US" dirty="0" err="1"/>
              <a:t>Mohania</a:t>
            </a:r>
            <a:r>
              <a:rPr lang="en-US" dirty="0"/>
              <a:t>, M. (1998, December). Representation of metadata in a data warehouse [Paper presentation]. Proceedings of IEEE TENCON '98. IEEE Region 10 International Conference on Global Connectivity in Energy, Computer, Communication and Control, New Delhi, India. https://doi.org/10.1109/TENCON.1998.797089</a:t>
            </a:r>
          </a:p>
          <a:p>
            <a:pPr marL="0" lvl="0" indent="0" algn="l" rtl="0">
              <a:spcBef>
                <a:spcPts val="0"/>
              </a:spcBef>
              <a:spcAft>
                <a:spcPts val="1200"/>
              </a:spcAft>
              <a:buNone/>
            </a:pPr>
            <a:r>
              <a:rPr lang="en-US" dirty="0"/>
              <a:t>Vassiliadis, P. (2018). Data warehouse metadata. In L. Liu &amp; M. T. </a:t>
            </a:r>
            <a:r>
              <a:rPr lang="en-US" dirty="0" err="1"/>
              <a:t>Özsu</a:t>
            </a:r>
            <a:r>
              <a:rPr lang="en-US" dirty="0"/>
              <a:t> (Eds.), Encyclopedia of database systems (2nd ed., pp. 891-897). Springer. https://doi.org/10.1007/978-1-4614-8265-9_912</a:t>
            </a:r>
          </a:p>
          <a:p>
            <a:pPr marL="0" lvl="0" indent="0" algn="l" rtl="0">
              <a:spcBef>
                <a:spcPts val="0"/>
              </a:spcBef>
              <a:spcAft>
                <a:spcPts val="1200"/>
              </a:spcAft>
              <a:buNone/>
            </a:pPr>
            <a:r>
              <a:rPr lang="en-US" dirty="0"/>
              <a:t>Xiao, B., Zhang, C., Mao, Y., &amp; Qian, G. (2015). Review and exploration of metadata management in data warehouse. 2015 IEEE 10th Conference on Industrial Electronics and Applications (ICIEA). https://doi.org/10.1109/iciea.2015.7334243</a:t>
            </a:r>
          </a:p>
          <a:p>
            <a:pPr marL="0" lvl="0" indent="0" algn="l" rtl="0">
              <a:spcBef>
                <a:spcPts val="0"/>
              </a:spcBef>
              <a:spcAft>
                <a:spcPts val="1200"/>
              </a:spcAft>
              <a:buNone/>
            </a:pPr>
            <a:r>
              <a:rPr lang="en-US" dirty="0"/>
              <a:t>Xiao, J., Feng, D., Shi, Z., &amp; Cheng, M. (2006). Flexible metadata management for block-level storage systems. Seventh ACIS International Conference on Software Engineering, Artificial Intelligence, Networking, and Parallel/Distributed Computing (SNPD'06). https://doi.org/10.1109/snpd-sawn.2006.39</a:t>
            </a:r>
          </a:p>
          <a:p>
            <a:pPr marL="0" lvl="0" indent="0" algn="l" rtl="0">
              <a:spcBef>
                <a:spcPts val="0"/>
              </a:spcBef>
              <a:spcAft>
                <a:spcPts val="1200"/>
              </a:spcAft>
              <a:buNone/>
            </a:pPr>
            <a:r>
              <a:rPr lang="en-US" dirty="0"/>
              <a:t>Zeng, M. L. &amp; Qin, J. (2016). Metadata: Vol. 2nd edition. ALA Neal-Schuman.</a:t>
            </a:r>
          </a:p>
          <a:p>
            <a:pPr marL="0" lvl="0" indent="0" algn="l" rtl="0">
              <a:spcBef>
                <a:spcPts val="0"/>
              </a:spcBef>
              <a:spcAft>
                <a:spcPts val="12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Description of Metadata Management Research</a:t>
            </a:r>
            <a:endParaRPr dirty="0"/>
          </a:p>
        </p:txBody>
      </p:sp>
      <p:sp>
        <p:nvSpPr>
          <p:cNvPr id="61" name="Google Shape;61;p1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Research is done regarding metadata in the context of data warehouses and big data. </a:t>
            </a:r>
            <a:endParaRPr dirty="0"/>
          </a:p>
          <a:p>
            <a:pPr marL="457200" lvl="0" indent="-342900" algn="l" rtl="0">
              <a:spcBef>
                <a:spcPts val="0"/>
              </a:spcBef>
              <a:spcAft>
                <a:spcPts val="0"/>
              </a:spcAft>
              <a:buSzPts val="1800"/>
              <a:buChar char="●"/>
            </a:pPr>
            <a:r>
              <a:rPr lang="en" dirty="0"/>
              <a:t>How Metadata is managed in data warehouse systems, big data systems, and the intersectionality between these two entities in that respect</a:t>
            </a:r>
            <a:endParaRPr dirty="0"/>
          </a:p>
        </p:txBody>
      </p:sp>
      <p:pic>
        <p:nvPicPr>
          <p:cNvPr id="62" name="Google Shape;62;p14"/>
          <p:cNvPicPr preferRelativeResize="0"/>
          <p:nvPr/>
        </p:nvPicPr>
        <p:blipFill>
          <a:blip r:embed="rId3">
            <a:alphaModFix/>
            <a:duotone>
              <a:schemeClr val="accent1">
                <a:shade val="45000"/>
                <a:satMod val="135000"/>
              </a:schemeClr>
              <a:prstClr val="white"/>
            </a:duotone>
          </a:blip>
          <a:stretch>
            <a:fillRect/>
          </a:stretch>
        </p:blipFill>
        <p:spPr>
          <a:xfrm>
            <a:off x="5252484" y="1462752"/>
            <a:ext cx="3380767" cy="2545499"/>
          </a:xfrm>
          <a:prstGeom prst="rect">
            <a:avLst/>
          </a:prstGeom>
          <a:noFill/>
          <a:ln>
            <a:solidFill>
              <a:srgbClr val="FF0000"/>
            </a:solidFill>
          </a:ln>
        </p:spPr>
      </p:pic>
      <p:pic>
        <p:nvPicPr>
          <p:cNvPr id="63" name="Google Shape;63;p14"/>
          <p:cNvPicPr preferRelativeResize="0"/>
          <p:nvPr/>
        </p:nvPicPr>
        <p:blipFill rotWithShape="1">
          <a:blip r:embed="rId4">
            <a:alphaModFix amt="13000"/>
          </a:blip>
          <a:srcRect b="23815"/>
          <a:stretch/>
        </p:blipFill>
        <p:spPr>
          <a:xfrm rot="16200000">
            <a:off x="-1045977" y="1045977"/>
            <a:ext cx="5143500" cy="30515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Topic Importance</a:t>
            </a:r>
            <a:endParaRPr dirty="0"/>
          </a:p>
        </p:txBody>
      </p:sp>
      <p:graphicFrame>
        <p:nvGraphicFramePr>
          <p:cNvPr id="71" name="Google Shape;69;p15">
            <a:extLst>
              <a:ext uri="{FF2B5EF4-FFF2-40B4-BE49-F238E27FC236}">
                <a16:creationId xmlns:a16="http://schemas.microsoft.com/office/drawing/2014/main" id="{BE407316-5A66-1AEC-2A5F-734DF3723C05}"/>
              </a:ext>
            </a:extLst>
          </p:cNvPr>
          <p:cNvGraphicFramePr/>
          <p:nvPr>
            <p:extLst>
              <p:ext uri="{D42A27DB-BD31-4B8C-83A1-F6EECF244321}">
                <p14:modId xmlns:p14="http://schemas.microsoft.com/office/powerpoint/2010/main" val="2433332833"/>
              </p:ext>
            </p:extLst>
          </p:nvPr>
        </p:nvGraphicFramePr>
        <p:xfrm>
          <a:off x="311700" y="1438275"/>
          <a:ext cx="8520600" cy="31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Metadata Management in Data Warehouses</a:t>
            </a:r>
            <a:endParaRPr dirty="0"/>
          </a:p>
        </p:txBody>
      </p:sp>
      <p:graphicFrame>
        <p:nvGraphicFramePr>
          <p:cNvPr id="77" name="Google Shape;75;p16">
            <a:extLst>
              <a:ext uri="{FF2B5EF4-FFF2-40B4-BE49-F238E27FC236}">
                <a16:creationId xmlns:a16="http://schemas.microsoft.com/office/drawing/2014/main" id="{7BBA2F74-AB05-50A0-CE6A-2B9AEF37DC63}"/>
              </a:ext>
            </a:extLst>
          </p:cNvPr>
          <p:cNvGraphicFramePr/>
          <p:nvPr>
            <p:extLst>
              <p:ext uri="{D42A27DB-BD31-4B8C-83A1-F6EECF244321}">
                <p14:modId xmlns:p14="http://schemas.microsoft.com/office/powerpoint/2010/main" val="2634785672"/>
              </p:ext>
            </p:extLst>
          </p:nvPr>
        </p:nvGraphicFramePr>
        <p:xfrm>
          <a:off x="311700" y="1359425"/>
          <a:ext cx="8520600" cy="3209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685347" y="457200"/>
            <a:ext cx="3876039" cy="83820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2500"/>
              <a:t>Technical and Business Metadata</a:t>
            </a:r>
          </a:p>
        </p:txBody>
      </p:sp>
      <p:sp>
        <p:nvSpPr>
          <p:cNvPr id="81" name="Google Shape;81;p17"/>
          <p:cNvSpPr txBox="1">
            <a:spLocks noGrp="1"/>
          </p:cNvSpPr>
          <p:nvPr>
            <p:ph type="body" idx="1"/>
          </p:nvPr>
        </p:nvSpPr>
        <p:spPr>
          <a:xfrm>
            <a:off x="685347" y="1371600"/>
            <a:ext cx="3876039" cy="2971800"/>
          </a:xfrm>
          <a:prstGeom prst="rect">
            <a:avLst/>
          </a:prstGeom>
        </p:spPr>
        <p:txBody>
          <a:bodyPr spcFirstLastPara="1" vert="horz" lIns="91440" tIns="45720" rIns="91440" bIns="45720" rtlCol="0" anchor="t" anchorCtr="0">
            <a:normAutofit/>
          </a:bodyPr>
          <a:lstStyle/>
          <a:p>
            <a:pPr marL="285750" indent="-285750" defTabSz="457200">
              <a:spcBef>
                <a:spcPct val="20000"/>
              </a:spcBef>
              <a:spcAft>
                <a:spcPts val="600"/>
              </a:spcAft>
              <a:buSzPct val="70000"/>
            </a:pPr>
            <a:r>
              <a:rPr lang="en-US" dirty="0"/>
              <a:t>Technical metadata deals with data warehouse structure and relations.</a:t>
            </a:r>
            <a:endParaRPr lang="en-US"/>
          </a:p>
          <a:p>
            <a:pPr marL="285750" indent="-285750" defTabSz="457200">
              <a:spcBef>
                <a:spcPct val="20000"/>
              </a:spcBef>
              <a:spcAft>
                <a:spcPts val="600"/>
              </a:spcAft>
              <a:buSzPct val="70000"/>
            </a:pPr>
            <a:r>
              <a:rPr lang="en-US" dirty="0"/>
              <a:t>Internal aspects such as development, management, and maintenance are provided.</a:t>
            </a:r>
            <a:endParaRPr lang="en-US"/>
          </a:p>
          <a:p>
            <a:pPr marL="285750" indent="-285750" defTabSz="457200">
              <a:spcBef>
                <a:spcPct val="20000"/>
              </a:spcBef>
              <a:spcAft>
                <a:spcPts val="600"/>
              </a:spcAft>
              <a:buSzPct val="70000"/>
            </a:pPr>
            <a:r>
              <a:rPr lang="en-US" dirty="0"/>
              <a:t>Business metadata, or semantic metadata, deals with business side of the warehouse.</a:t>
            </a:r>
            <a:endParaRPr lang="en-US"/>
          </a:p>
          <a:p>
            <a:pPr marL="285750" indent="-285750" defTabSz="457200">
              <a:spcBef>
                <a:spcPct val="20000"/>
              </a:spcBef>
              <a:spcAft>
                <a:spcPts val="600"/>
              </a:spcAft>
              <a:buSzPct val="70000"/>
            </a:pPr>
            <a:r>
              <a:rPr lang="en-US" dirty="0"/>
              <a:t>Business networks, descriptions, and frameworks are all described here.</a:t>
            </a:r>
            <a:endParaRPr lang="en-US"/>
          </a:p>
        </p:txBody>
      </p:sp>
      <p:pic>
        <p:nvPicPr>
          <p:cNvPr id="86" name="Picture 85">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940021" y="0"/>
            <a:ext cx="4203979" cy="5143500"/>
          </a:xfrm>
          <a:prstGeom prst="rect">
            <a:avLst/>
          </a:prstGeom>
        </p:spPr>
      </p:pic>
      <p:pic>
        <p:nvPicPr>
          <p:cNvPr id="3" name="Graphic 2" descr="Blueprint with solid fill">
            <a:extLst>
              <a:ext uri="{FF2B5EF4-FFF2-40B4-BE49-F238E27FC236}">
                <a16:creationId xmlns:a16="http://schemas.microsoft.com/office/drawing/2014/main" id="{0A4D0D73-C026-F504-84BC-A9A47ADD0F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1485" y="457200"/>
            <a:ext cx="1880369" cy="1880369"/>
          </a:xfrm>
          <a:prstGeom prst="rect">
            <a:avLst/>
          </a:prstGeom>
        </p:spPr>
      </p:pic>
      <p:pic>
        <p:nvPicPr>
          <p:cNvPr id="5" name="Graphic 4" descr="Business Growth with solid fill">
            <a:extLst>
              <a:ext uri="{FF2B5EF4-FFF2-40B4-BE49-F238E27FC236}">
                <a16:creationId xmlns:a16="http://schemas.microsoft.com/office/drawing/2014/main" id="{ECFD913A-6A0E-048F-B2CE-372DC85EA9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1485" y="2458219"/>
            <a:ext cx="1880369" cy="18803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685346" y="457200"/>
            <a:ext cx="7765321" cy="727837"/>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a:t>MMS Framework</a:t>
            </a:r>
          </a:p>
        </p:txBody>
      </p:sp>
      <p:sp>
        <p:nvSpPr>
          <p:cNvPr id="87" name="Google Shape;87;p18"/>
          <p:cNvSpPr txBox="1">
            <a:spLocks noGrp="1"/>
          </p:cNvSpPr>
          <p:nvPr>
            <p:ph type="body" idx="1"/>
          </p:nvPr>
        </p:nvSpPr>
        <p:spPr>
          <a:xfrm>
            <a:off x="685346" y="1299336"/>
            <a:ext cx="4021408" cy="3044064"/>
          </a:xfrm>
          <a:prstGeom prst="rect">
            <a:avLst/>
          </a:prstGeom>
        </p:spPr>
        <p:txBody>
          <a:bodyPr spcFirstLastPara="1" vert="horz" lIns="91440" tIns="45720" rIns="91440" bIns="45720" rtlCol="0" anchor="t" anchorCtr="0">
            <a:normAutofit/>
          </a:bodyPr>
          <a:lstStyle/>
          <a:p>
            <a:pPr marL="285750" indent="-285750" defTabSz="457200">
              <a:spcBef>
                <a:spcPct val="20000"/>
              </a:spcBef>
              <a:spcAft>
                <a:spcPts val="600"/>
              </a:spcAft>
              <a:buSzPct val="70000"/>
            </a:pPr>
            <a:r>
              <a:rPr lang="en-US"/>
              <a:t>MMS is based on three standardized frameworks</a:t>
            </a:r>
          </a:p>
          <a:p>
            <a:pPr marL="742950" lvl="1" indent="-285750" defTabSz="457200">
              <a:spcBef>
                <a:spcPct val="20000"/>
              </a:spcBef>
              <a:spcAft>
                <a:spcPts val="600"/>
              </a:spcAft>
              <a:buSzPct val="70000"/>
            </a:pPr>
            <a:r>
              <a:rPr lang="en-US"/>
              <a:t>Centralized: Singularly focused metadata repository solution for small entities.</a:t>
            </a:r>
          </a:p>
          <a:p>
            <a:pPr marL="742950" lvl="1" indent="-285750" defTabSz="457200">
              <a:spcBef>
                <a:spcPct val="20000"/>
              </a:spcBef>
              <a:spcAft>
                <a:spcPts val="600"/>
              </a:spcAft>
              <a:buSzPct val="70000"/>
            </a:pPr>
            <a:r>
              <a:rPr lang="en-US"/>
              <a:t>Distributed: Interconnected but separate metadata all within local meta databases.</a:t>
            </a:r>
          </a:p>
          <a:p>
            <a:pPr marL="742950" lvl="1" indent="-285750" defTabSz="457200">
              <a:spcBef>
                <a:spcPct val="20000"/>
              </a:spcBef>
              <a:spcAft>
                <a:spcPts val="600"/>
              </a:spcAft>
              <a:buSzPct val="70000"/>
            </a:pPr>
            <a:r>
              <a:rPr lang="en-US"/>
              <a:t>Federal:  Combination of centralized and distributed. Most sought-after framework.</a:t>
            </a:r>
          </a:p>
        </p:txBody>
      </p:sp>
      <p:pic>
        <p:nvPicPr>
          <p:cNvPr id="108" name="Picture 104">
            <a:extLst>
              <a:ext uri="{FF2B5EF4-FFF2-40B4-BE49-F238E27FC236}">
                <a16:creationId xmlns:a16="http://schemas.microsoft.com/office/drawing/2014/main" id="{DD1E4A96-A528-4A86-9B45-D2D8692A28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966635" y="1498599"/>
            <a:ext cx="3595036" cy="2587325"/>
          </a:xfrm>
          <a:prstGeom prst="rect">
            <a:avLst/>
          </a:prstGeom>
        </p:spPr>
      </p:pic>
      <p:sp>
        <p:nvSpPr>
          <p:cNvPr id="107" name="Rectangle 106">
            <a:extLst>
              <a:ext uri="{FF2B5EF4-FFF2-40B4-BE49-F238E27FC236}">
                <a16:creationId xmlns:a16="http://schemas.microsoft.com/office/drawing/2014/main" id="{9AF94064-8268-4679-B04C-985065FDF1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9410" y="1633409"/>
            <a:ext cx="3289487" cy="23177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Ethernet with solid fill">
            <a:extLst>
              <a:ext uri="{FF2B5EF4-FFF2-40B4-BE49-F238E27FC236}">
                <a16:creationId xmlns:a16="http://schemas.microsoft.com/office/drawing/2014/main" id="{E3C72F27-9AB4-E775-5D79-D4933A5A18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1386" y="2060796"/>
            <a:ext cx="1462931" cy="1462931"/>
          </a:xfrm>
          <a:prstGeom prst="rect">
            <a:avLst/>
          </a:prstGeom>
        </p:spPr>
      </p:pic>
      <p:pic>
        <p:nvPicPr>
          <p:cNvPr id="5" name="Graphic 4" descr="Cloud Computing with solid fill">
            <a:extLst>
              <a:ext uri="{FF2B5EF4-FFF2-40B4-BE49-F238E27FC236}">
                <a16:creationId xmlns:a16="http://schemas.microsoft.com/office/drawing/2014/main" id="{C33D6527-13C0-0218-2C33-0FCDFF023A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2217" y="2059502"/>
            <a:ext cx="1465517" cy="14655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717758" y="457200"/>
            <a:ext cx="4732909" cy="1051560"/>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400"/>
              <a:t>Metadata Management in Big Data</a:t>
            </a:r>
          </a:p>
        </p:txBody>
      </p:sp>
      <p:pic>
        <p:nvPicPr>
          <p:cNvPr id="98" name="Picture 97">
            <a:extLst>
              <a:ext uri="{FF2B5EF4-FFF2-40B4-BE49-F238E27FC236}">
                <a16:creationId xmlns:a16="http://schemas.microsoft.com/office/drawing/2014/main" id="{3571A55B-8C56-492F-B317-105830ECF9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0" y="0"/>
            <a:ext cx="3517899" cy="5143500"/>
          </a:xfrm>
          <a:prstGeom prst="rect">
            <a:avLst/>
          </a:prstGeom>
        </p:spPr>
      </p:pic>
      <p:pic>
        <p:nvPicPr>
          <p:cNvPr id="5" name="Graphic 4" descr="Programmer female with solid fill">
            <a:extLst>
              <a:ext uri="{FF2B5EF4-FFF2-40B4-BE49-F238E27FC236}">
                <a16:creationId xmlns:a16="http://schemas.microsoft.com/office/drawing/2014/main" id="{DD07AA1B-8197-E873-6749-7E61FEE578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205" y="482598"/>
            <a:ext cx="1311488" cy="1311488"/>
          </a:xfrm>
          <a:prstGeom prst="rect">
            <a:avLst/>
          </a:prstGeom>
        </p:spPr>
      </p:pic>
      <p:pic>
        <p:nvPicPr>
          <p:cNvPr id="7" name="Graphic 6" descr="Board Of Directors with solid fill">
            <a:extLst>
              <a:ext uri="{FF2B5EF4-FFF2-40B4-BE49-F238E27FC236}">
                <a16:creationId xmlns:a16="http://schemas.microsoft.com/office/drawing/2014/main" id="{F4621C93-133F-FCCD-6170-9A153E14D2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3205" y="1914736"/>
            <a:ext cx="1311488" cy="1311488"/>
          </a:xfrm>
          <a:prstGeom prst="rect">
            <a:avLst/>
          </a:prstGeom>
        </p:spPr>
      </p:pic>
      <p:pic>
        <p:nvPicPr>
          <p:cNvPr id="3" name="Graphic 2" descr="Programmer male with solid fill">
            <a:extLst>
              <a:ext uri="{FF2B5EF4-FFF2-40B4-BE49-F238E27FC236}">
                <a16:creationId xmlns:a16="http://schemas.microsoft.com/office/drawing/2014/main" id="{1B41F5E6-F386-F67E-557F-62F41EA37C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1936" y="3349413"/>
            <a:ext cx="1314027" cy="1314027"/>
          </a:xfrm>
          <a:prstGeom prst="rect">
            <a:avLst/>
          </a:prstGeom>
        </p:spPr>
      </p:pic>
      <p:sp>
        <p:nvSpPr>
          <p:cNvPr id="93" name="Google Shape;93;p19"/>
          <p:cNvSpPr txBox="1">
            <a:spLocks noGrp="1"/>
          </p:cNvSpPr>
          <p:nvPr>
            <p:ph type="body" idx="1"/>
          </p:nvPr>
        </p:nvSpPr>
        <p:spPr>
          <a:xfrm>
            <a:off x="3717758" y="1619373"/>
            <a:ext cx="4732909" cy="2724026"/>
          </a:xfrm>
          <a:prstGeom prst="rect">
            <a:avLst/>
          </a:prstGeom>
        </p:spPr>
        <p:txBody>
          <a:bodyPr spcFirstLastPara="1" vert="horz" lIns="91440" tIns="45720" rIns="91440" bIns="45720" rtlCol="0" anchor="t" anchorCtr="0">
            <a:normAutofit/>
          </a:bodyPr>
          <a:lstStyle/>
          <a:p>
            <a:pPr marL="285750" indent="-285750" defTabSz="457200">
              <a:spcBef>
                <a:spcPct val="20000"/>
              </a:spcBef>
              <a:spcAft>
                <a:spcPts val="600"/>
              </a:spcAft>
              <a:buSzPct val="70000"/>
            </a:pPr>
            <a:r>
              <a:rPr lang="en-US" dirty="0"/>
              <a:t>In open-source big data systems, applications store and manage minor metadata systems into a federated service.</a:t>
            </a:r>
          </a:p>
          <a:p>
            <a:pPr marL="285750" indent="-285750" defTabSz="457200">
              <a:spcBef>
                <a:spcPct val="20000"/>
              </a:spcBef>
              <a:spcAft>
                <a:spcPts val="600"/>
              </a:spcAft>
              <a:buSzPct val="70000"/>
            </a:pPr>
            <a:r>
              <a:rPr lang="en-US" dirty="0"/>
              <a:t>Major metadata systems are stored in block level metadata system for scalability.</a:t>
            </a:r>
          </a:p>
          <a:p>
            <a:pPr marL="285750" indent="-285750" defTabSz="457200">
              <a:spcBef>
                <a:spcPct val="20000"/>
              </a:spcBef>
              <a:spcAft>
                <a:spcPts val="600"/>
              </a:spcAft>
              <a:buSzPct val="70000"/>
            </a:pPr>
            <a:r>
              <a:rPr lang="en-US" dirty="0"/>
              <a:t>Metadata contains path and qualities of blocks and management focuses on data allocation.</a:t>
            </a:r>
          </a:p>
          <a:p>
            <a:pPr marL="285750" indent="-285750" defTabSz="457200">
              <a:spcBef>
                <a:spcPct val="20000"/>
              </a:spcBef>
              <a:spcAft>
                <a:spcPts val="600"/>
              </a:spcAft>
              <a:buSzPct val="70000"/>
            </a:pPr>
            <a:r>
              <a:rPr lang="en-US" dirty="0"/>
              <a:t>Requires careful and significant development to optimize execution costs.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Future of MMS</a:t>
            </a:r>
            <a:endParaRPr dirty="0"/>
          </a:p>
        </p:txBody>
      </p:sp>
      <p:graphicFrame>
        <p:nvGraphicFramePr>
          <p:cNvPr id="103" name="Google Shape;99;p20">
            <a:extLst>
              <a:ext uri="{FF2B5EF4-FFF2-40B4-BE49-F238E27FC236}">
                <a16:creationId xmlns:a16="http://schemas.microsoft.com/office/drawing/2014/main" id="{43D3CB5E-487F-A6D7-15FA-29C4C26B77A5}"/>
              </a:ext>
            </a:extLst>
          </p:cNvPr>
          <p:cNvGraphicFramePr/>
          <p:nvPr>
            <p:extLst>
              <p:ext uri="{D42A27DB-BD31-4B8C-83A1-F6EECF244321}">
                <p14:modId xmlns:p14="http://schemas.microsoft.com/office/powerpoint/2010/main" val="3370996865"/>
              </p:ext>
            </p:extLst>
          </p:nvPr>
        </p:nvGraphicFramePr>
        <p:xfrm>
          <a:off x="311700" y="1924051"/>
          <a:ext cx="8520600" cy="264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03"/>
        <p:cNvGrpSpPr/>
        <p:nvPr/>
      </p:nvGrpSpPr>
      <p:grpSpPr>
        <a:xfrm>
          <a:off x="0" y="0"/>
          <a:ext cx="0" cy="0"/>
          <a:chOff x="0" y="0"/>
          <a:chExt cx="0" cy="0"/>
        </a:xfrm>
      </p:grpSpPr>
      <p:pic>
        <p:nvPicPr>
          <p:cNvPr id="3" name="Picture 2" descr="Multi-colored graphs and numbers">
            <a:extLst>
              <a:ext uri="{FF2B5EF4-FFF2-40B4-BE49-F238E27FC236}">
                <a16:creationId xmlns:a16="http://schemas.microsoft.com/office/drawing/2014/main" id="{C220C5C4-2CF1-11E6-9BBF-CDAF3E606989}"/>
              </a:ext>
            </a:extLst>
          </p:cNvPr>
          <p:cNvPicPr>
            <a:picLocks noChangeAspect="1"/>
          </p:cNvPicPr>
          <p:nvPr/>
        </p:nvPicPr>
        <p:blipFill rotWithShape="1">
          <a:blip r:embed="rId4"/>
          <a:srcRect t="8130" b="7600"/>
          <a:stretch/>
        </p:blipFill>
        <p:spPr>
          <a:xfrm>
            <a:off x="20" y="10"/>
            <a:ext cx="9143980" cy="5143490"/>
          </a:xfrm>
          <a:prstGeom prst="rect">
            <a:avLst/>
          </a:prstGeom>
        </p:spPr>
      </p:pic>
      <p:sp useBgFill="1">
        <p:nvSpPr>
          <p:cNvPr id="1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061070" y="1028703"/>
            <a:ext cx="4218317" cy="3075314"/>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Google Shape;104;p21"/>
          <p:cNvSpPr txBox="1">
            <a:spLocks noGrp="1"/>
          </p:cNvSpPr>
          <p:nvPr>
            <p:ph type="title"/>
          </p:nvPr>
        </p:nvSpPr>
        <p:spPr>
          <a:xfrm>
            <a:off x="5835318" y="634041"/>
            <a:ext cx="2697315" cy="734263"/>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1800"/>
              <a:t>Discussions</a:t>
            </a:r>
          </a:p>
        </p:txBody>
      </p:sp>
      <p:sp>
        <p:nvSpPr>
          <p:cNvPr id="105" name="Google Shape;105;p21"/>
          <p:cNvSpPr txBox="1">
            <a:spLocks noGrp="1"/>
          </p:cNvSpPr>
          <p:nvPr>
            <p:ph type="body" idx="1"/>
          </p:nvPr>
        </p:nvSpPr>
        <p:spPr>
          <a:xfrm>
            <a:off x="5835318" y="1476178"/>
            <a:ext cx="2648763" cy="2759392"/>
          </a:xfrm>
          <a:prstGeom prst="rect">
            <a:avLst/>
          </a:prstGeom>
        </p:spPr>
        <p:txBody>
          <a:bodyPr spcFirstLastPara="1" vert="horz" lIns="91440" tIns="45720" rIns="91440" bIns="45720" rtlCol="0" anchor="t" anchorCtr="0">
            <a:normAutofit/>
          </a:bodyPr>
          <a:lstStyle/>
          <a:p>
            <a:pPr marL="285750" indent="-285750" defTabSz="457200">
              <a:spcBef>
                <a:spcPct val="20000"/>
              </a:spcBef>
              <a:spcAft>
                <a:spcPts val="600"/>
              </a:spcAft>
              <a:buSzPct val="70000"/>
            </a:pPr>
            <a:r>
              <a:rPr lang="en-US" sz="1200" dirty="0"/>
              <a:t>Metadata management between data warehouses and big data share similarities based on the federated framework.</a:t>
            </a:r>
          </a:p>
          <a:p>
            <a:pPr marL="285750" indent="-285750" defTabSz="457200">
              <a:spcBef>
                <a:spcPct val="20000"/>
              </a:spcBef>
              <a:spcAft>
                <a:spcPts val="600"/>
              </a:spcAft>
              <a:buSzPct val="70000"/>
            </a:pPr>
            <a:r>
              <a:rPr lang="en-US" sz="1200" dirty="0"/>
              <a:t>The block-level framework is not regularly present in data warehouses. </a:t>
            </a:r>
          </a:p>
          <a:p>
            <a:pPr marL="285750" indent="-285750" defTabSz="457200">
              <a:spcBef>
                <a:spcPct val="20000"/>
              </a:spcBef>
              <a:spcAft>
                <a:spcPts val="600"/>
              </a:spcAft>
              <a:buSzPct val="70000"/>
            </a:pPr>
            <a:r>
              <a:rPr lang="en-US" sz="1200" dirty="0"/>
              <a:t>Despite the differences, big data may coexist with data warehouses as a composite arrangement.</a:t>
            </a:r>
          </a:p>
          <a:p>
            <a:pPr marL="0" indent="0" defTabSz="457200">
              <a:spcBef>
                <a:spcPct val="20000"/>
              </a:spcBef>
              <a:spcAft>
                <a:spcPts val="600"/>
              </a:spcAft>
              <a:buSzPct val="70000"/>
              <a:buFont typeface="Wingdings 2" charset="2"/>
              <a:buNone/>
            </a:pPr>
            <a:endParaRPr lang="en-US" sz="1200" dirty="0"/>
          </a:p>
          <a:p>
            <a:pPr marL="285750" indent="-285750" defTabSz="457200">
              <a:spcBef>
                <a:spcPct val="20000"/>
              </a:spcBef>
              <a:spcAft>
                <a:spcPts val="600"/>
              </a:spcAft>
              <a:buSzPct val="70000"/>
            </a:pPr>
            <a:endParaRPr lang="en-US" sz="12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TM04033929[[fn=Slate]]</Template>
  <TotalTime>0</TotalTime>
  <Words>3385</Words>
  <Application>Microsoft Office PowerPoint</Application>
  <PresentationFormat>On-screen Show (16:9)</PresentationFormat>
  <Paragraphs>76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Calisto MT</vt:lpstr>
      <vt:lpstr>Times New Roman</vt:lpstr>
      <vt:lpstr>Wingdings 2</vt:lpstr>
      <vt:lpstr>Slate</vt:lpstr>
      <vt:lpstr>Metadata Management Commonalities between Data Warehouse and Big Data Systems</vt:lpstr>
      <vt:lpstr>Description of Metadata Management Research</vt:lpstr>
      <vt:lpstr>Topic Importance</vt:lpstr>
      <vt:lpstr>Metadata Management in Data Warehouses</vt:lpstr>
      <vt:lpstr>Technical and Business Metadata</vt:lpstr>
      <vt:lpstr>MMS Framework</vt:lpstr>
      <vt:lpstr>Metadata Management in Big Data</vt:lpstr>
      <vt:lpstr>Future of MMS</vt:lpstr>
      <vt:lpstr>Discussions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 Management Commonalities between Data Warehouse and Big Data Systems</dc:title>
  <cp:lastModifiedBy>Hanif Lumsden</cp:lastModifiedBy>
  <cp:revision>1</cp:revision>
  <dcterms:modified xsi:type="dcterms:W3CDTF">2022-08-02T01:57:54Z</dcterms:modified>
</cp:coreProperties>
</file>